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</p:sldIdLst>
  <p:sldSz cy="5143500" cx="9144000"/>
  <p:notesSz cx="6858000" cy="9144000"/>
  <p:embeddedFontLst>
    <p:embeddedFont>
      <p:font typeface="Nunito"/>
      <p:regular r:id="rId154"/>
      <p:bold r:id="rId155"/>
      <p:italic r:id="rId156"/>
      <p:boldItalic r:id="rId157"/>
    </p:embeddedFont>
    <p:embeddedFont>
      <p:font typeface="Candara"/>
      <p:regular r:id="rId158"/>
      <p:bold r:id="rId159"/>
      <p:italic r:id="rId160"/>
      <p:boldItalic r:id="rId161"/>
    </p:embeddedFont>
    <p:embeddedFont>
      <p:font typeface="Century Gothic"/>
      <p:regular r:id="rId162"/>
      <p:bold r:id="rId163"/>
      <p:italic r:id="rId164"/>
      <p:boldItalic r:id="rId1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2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font" Target="fonts/CenturyGothic-boldItalic.fntdata"/><Relationship Id="rId69" Type="http://schemas.openxmlformats.org/officeDocument/2006/relationships/slide" Target="slides/slide64.xml"/><Relationship Id="rId164" Type="http://schemas.openxmlformats.org/officeDocument/2006/relationships/font" Target="fonts/CenturyGothic-italic.fntdata"/><Relationship Id="rId163" Type="http://schemas.openxmlformats.org/officeDocument/2006/relationships/font" Target="fonts/CenturyGothic-bold.fntdata"/><Relationship Id="rId162" Type="http://schemas.openxmlformats.org/officeDocument/2006/relationships/font" Target="fonts/CenturyGothic-regular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font" Target="fonts/Candara-boldItalic.fntdata"/><Relationship Id="rId54" Type="http://schemas.openxmlformats.org/officeDocument/2006/relationships/slide" Target="slides/slide49.xml"/><Relationship Id="rId160" Type="http://schemas.openxmlformats.org/officeDocument/2006/relationships/font" Target="fonts/Candara-italic.fntdata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font" Target="fonts/Candara-bold.fntdata"/><Relationship Id="rId59" Type="http://schemas.openxmlformats.org/officeDocument/2006/relationships/slide" Target="slides/slide54.xml"/><Relationship Id="rId154" Type="http://schemas.openxmlformats.org/officeDocument/2006/relationships/font" Target="fonts/Nunito-regular.fntdata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font" Target="fonts/Candara-regular.fntdata"/><Relationship Id="rId157" Type="http://schemas.openxmlformats.org/officeDocument/2006/relationships/font" Target="fonts/Nunito-boldItalic.fntdata"/><Relationship Id="rId156" Type="http://schemas.openxmlformats.org/officeDocument/2006/relationships/font" Target="fonts/Nunito-italic.fntdata"/><Relationship Id="rId155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34644205ae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3" name="Google Shape;1363;g34644205aea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4644205a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1" name="Google Shape;1371;g34644205aea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34644205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0" name="Google Shape;1380;g34644205ae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34644205ae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8" name="Google Shape;1388;g34644205aea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4644205ae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5" name="Google Shape;1395;g34644205aea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34644205ae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34644205ae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0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34644205ae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34644205ae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34644205ae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34644205ae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34644205ae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34644205ae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6" name="Google Shape;1436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4644205ae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34644205ae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0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0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0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0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0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34644205ae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34644205ae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4644205ae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4644205ae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3" name="Google Shape;1593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0" name="Google Shape;1600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34644205ae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34644205ae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6" name="Google Shape;1616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7" name="Google Shape;1627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9" name="Google Shape;1639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1" name="Google Shape;1651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0" name="Google Shape;1660;p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1" name="Google Shape;1671;p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1" name="Google Shape;1681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1" name="Google Shape;1691;p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1" name="Google Shape;1701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1" name="Google Shape;1711;p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0" name="Google Shape;1720;p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3463f34c8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1" name="Google Shape;1731;g3463f34c8d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4" name="Google Shape;1744;p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3" name="Google Shape;1753;p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2" name="Google Shape;1762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1" name="Google Shape;1771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0" name="Google Shape;1780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9" name="Google Shape;1789;p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3463f34c8d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8" name="Google Shape;1798;g3463f34c8dc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3463f34c8d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7" name="Google Shape;1807;g3463f34c8dc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9" name="Google Shape;55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6" name="Google Shape;56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3" name="Google Shape;57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1" name="Google Shape;58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8" name="Google Shape;588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0" name="Google Shape;740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5" name="Google Shape;755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2" name="Google Shape;76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9" name="Google Shape;76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5" name="Google Shape;78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4" name="Google Shape;80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1" name="Google Shape;82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9" name="Google Shape;829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5" name="Google Shape;83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2" name="Google Shape;842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9" name="Google Shape;849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7" name="Google Shape;85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5" name="Google Shape;865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4" name="Google Shape;874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1" name="Google Shape;881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7" name="Google Shape;887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3" name="Google Shape;893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0" name="Google Shape;900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6" name="Google Shape;906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3" name="Google Shape;913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9" name="Google Shape;919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3" name="Google Shape;963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9" name="Google Shape;969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6" name="Google Shape;976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2" name="Google Shape;1042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8" name="Google Shape;1048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8" name="Google Shape;1138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6" name="Google Shape;1206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4" name="Google Shape;122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4" name="Google Shape;1244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3" name="Google Shape;1273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9" name="Google Shape;1279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5" name="Google Shape;1305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9" name="Google Shape;1319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4" name="Google Shape;1344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6" name="Google Shape;1356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1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1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2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5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5.pn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40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4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4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4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4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4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41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41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41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41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41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41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41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4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36575" y="0"/>
            <a:ext cx="85206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ПЛАН ЛЕКЦИИ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25"/>
          <p:cNvSpPr txBox="1"/>
          <p:nvPr>
            <p:ph type="ctrTitle"/>
          </p:nvPr>
        </p:nvSpPr>
        <p:spPr>
          <a:xfrm>
            <a:off x="586300" y="1463225"/>
            <a:ext cx="75435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1. гормоны ЖКТ: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360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200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гастрин, соматостатин, ВИП, ГПП-1 и ГИП</a:t>
            </a:r>
            <a:endParaRPr sz="2200">
              <a:solidFill>
                <a:srgbClr val="9999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2. клетки желудка и секреция кислоты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200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гиперсекреции и гипосекреции</a:t>
            </a:r>
            <a:endParaRPr sz="2200">
              <a:solidFill>
                <a:srgbClr val="9999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3. факторы защиты и агрессии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4. гастриты, язвы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1" name="Google Shape;131;p25"/>
          <p:cNvGrpSpPr/>
          <p:nvPr/>
        </p:nvGrpSpPr>
        <p:grpSpPr>
          <a:xfrm>
            <a:off x="239916" y="1323108"/>
            <a:ext cx="385209" cy="928970"/>
            <a:chOff x="2080900" y="2264250"/>
            <a:chExt cx="1630200" cy="2232265"/>
          </a:xfrm>
        </p:grpSpPr>
        <p:sp>
          <p:nvSpPr>
            <p:cNvPr id="132" name="Google Shape;132;p25"/>
            <p:cNvSpPr/>
            <p:nvPr/>
          </p:nvSpPr>
          <p:spPr>
            <a:xfrm>
              <a:off x="2080900" y="2264250"/>
              <a:ext cx="1630200" cy="699900"/>
            </a:xfrm>
            <a:prstGeom prst="roundRect">
              <a:avLst>
                <a:gd fmla="val 16667" name="adj"/>
              </a:avLst>
            </a:prstGeom>
            <a:solidFill>
              <a:srgbClr val="FF9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2080900" y="3030432"/>
              <a:ext cx="1630200" cy="699900"/>
            </a:xfrm>
            <a:prstGeom prst="roundRect">
              <a:avLst>
                <a:gd fmla="val 16667" name="adj"/>
              </a:avLst>
            </a:prstGeom>
            <a:solidFill>
              <a:srgbClr val="37D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2080900" y="3796615"/>
              <a:ext cx="1630200" cy="699900"/>
            </a:xfrm>
            <a:prstGeom prst="roundRect">
              <a:avLst>
                <a:gd fmla="val 16667" name="adj"/>
              </a:avLst>
            </a:prstGeom>
            <a:solidFill>
              <a:srgbClr val="038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4168" y="2106444"/>
            <a:ext cx="1448312" cy="1607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5"/>
          <p:cNvGrpSpPr/>
          <p:nvPr/>
        </p:nvGrpSpPr>
        <p:grpSpPr>
          <a:xfrm>
            <a:off x="3872792" y="3850687"/>
            <a:ext cx="2501626" cy="1141463"/>
            <a:chOff x="2254378" y="635106"/>
            <a:chExt cx="6757683" cy="3083454"/>
          </a:xfrm>
        </p:grpSpPr>
        <p:sp>
          <p:nvSpPr>
            <p:cNvPr id="137" name="Google Shape;137;p25"/>
            <p:cNvSpPr/>
            <p:nvPr/>
          </p:nvSpPr>
          <p:spPr>
            <a:xfrm>
              <a:off x="4749300" y="2661920"/>
              <a:ext cx="1767840" cy="1056640"/>
            </a:xfrm>
            <a:prstGeom prst="triangle">
              <a:avLst>
                <a:gd fmla="val 50000" name="adj"/>
              </a:avLst>
            </a:prstGeom>
            <a:solidFill>
              <a:srgbClr val="BFBFBF"/>
            </a:solidFill>
            <a:ln cap="flat" cmpd="sng" w="254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 rot="-549861">
              <a:off x="2214380" y="2489200"/>
              <a:ext cx="6837680" cy="45719"/>
            </a:xfrm>
            <a:prstGeom prst="rect">
              <a:avLst/>
            </a:prstGeom>
            <a:solidFill>
              <a:srgbClr val="BFBFBF"/>
            </a:solidFill>
            <a:ln cap="flat" cmpd="sng" w="254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2254378" y="2247899"/>
              <a:ext cx="558800" cy="528320"/>
            </a:xfrm>
            <a:prstGeom prst="ellipse">
              <a:avLst/>
            </a:prstGeom>
            <a:solidFill>
              <a:srgbClr val="37DB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2943039" y="2133600"/>
              <a:ext cx="558800" cy="528320"/>
            </a:xfrm>
            <a:prstGeom prst="ellipse">
              <a:avLst/>
            </a:prstGeom>
            <a:solidFill>
              <a:srgbClr val="37DB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2473647" y="1579277"/>
              <a:ext cx="558800" cy="528320"/>
            </a:xfrm>
            <a:prstGeom prst="ellipse">
              <a:avLst/>
            </a:prstGeom>
            <a:solidFill>
              <a:srgbClr val="37DB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8200839" y="1315117"/>
              <a:ext cx="558800" cy="528320"/>
            </a:xfrm>
            <a:prstGeom prst="ellipse">
              <a:avLst/>
            </a:prstGeom>
            <a:solidFill>
              <a:srgbClr val="FF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8200839" y="635106"/>
              <a:ext cx="558800" cy="528320"/>
            </a:xfrm>
            <a:prstGeom prst="ellipse">
              <a:avLst/>
            </a:prstGeom>
            <a:solidFill>
              <a:srgbClr val="FF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4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4"/>
          <p:cNvSpPr txBox="1"/>
          <p:nvPr>
            <p:ph type="ctrTitle"/>
          </p:nvPr>
        </p:nvSpPr>
        <p:spPr>
          <a:xfrm>
            <a:off x="3303500" y="517600"/>
            <a:ext cx="35940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гастрин-17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00" y="1983600"/>
            <a:ext cx="6358500" cy="264936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>
            <p:ph type="ctrTitle"/>
          </p:nvPr>
        </p:nvSpPr>
        <p:spPr>
          <a:xfrm>
            <a:off x="3424075" y="1250600"/>
            <a:ext cx="2135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latin typeface="Century Gothic"/>
                <a:ea typeface="Century Gothic"/>
                <a:cs typeface="Century Gothic"/>
                <a:sym typeface="Century Gothic"/>
              </a:rPr>
              <a:t>и др.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st-Bacterial Interactions in Helicobacter pylori Infection - ScienceDirect" id="1365" name="Google Shape;1365;p124"/>
          <p:cNvPicPr preferRelativeResize="0"/>
          <p:nvPr/>
        </p:nvPicPr>
        <p:blipFill rotWithShape="1">
          <a:blip r:embed="rId3">
            <a:alphaModFix/>
          </a:blip>
          <a:srcRect b="0" l="735" r="1206" t="4924"/>
          <a:stretch/>
        </p:blipFill>
        <p:spPr>
          <a:xfrm>
            <a:off x="0" y="0"/>
            <a:ext cx="447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24"/>
          <p:cNvSpPr txBox="1"/>
          <p:nvPr/>
        </p:nvSpPr>
        <p:spPr>
          <a:xfrm>
            <a:off x="4919950" y="114004"/>
            <a:ext cx="36765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хеликобактер</a:t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мигр</a:t>
            </a: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ирует при помощи жгутиков</a:t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прикрепляется при помощи адгезинов </a:t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</a:t>
            </a:r>
            <a:r>
              <a:rPr b="0" i="0" lang="ru" sz="2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колонизи</a:t>
            </a: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рует слизистую</a:t>
            </a:r>
            <a:endParaRPr b="0" i="0" sz="23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7" name="Google Shape;1367;p124"/>
          <p:cNvSpPr/>
          <p:nvPr/>
        </p:nvSpPr>
        <p:spPr>
          <a:xfrm rot="-971653">
            <a:off x="4387130" y="888944"/>
            <a:ext cx="531384" cy="491412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D7C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124"/>
          <p:cNvSpPr/>
          <p:nvPr/>
        </p:nvSpPr>
        <p:spPr>
          <a:xfrm rot="-2698598">
            <a:off x="3149853" y="2880178"/>
            <a:ext cx="2080591" cy="491298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D7C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st-Bacterial Interactions in Helicobacter pylori Infection - ScienceDirect" id="1373" name="Google Shape;1373;p125"/>
          <p:cNvPicPr preferRelativeResize="0"/>
          <p:nvPr/>
        </p:nvPicPr>
        <p:blipFill rotWithShape="1">
          <a:blip r:embed="rId3">
            <a:alphaModFix/>
          </a:blip>
          <a:srcRect b="0" l="735" r="1206" t="4924"/>
          <a:stretch/>
        </p:blipFill>
        <p:spPr>
          <a:xfrm>
            <a:off x="0" y="0"/>
            <a:ext cx="447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5"/>
          <p:cNvSpPr txBox="1"/>
          <p:nvPr/>
        </p:nvSpPr>
        <p:spPr>
          <a:xfrm>
            <a:off x="4919950" y="114004"/>
            <a:ext cx="36765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хеликобактер</a:t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мигр</a:t>
            </a: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ирует при помощи жгутиков</a:t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прикрепляется при помощи адгезинов </a:t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</a:t>
            </a:r>
            <a:r>
              <a:rPr b="0" i="0" lang="ru" sz="2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колонизи</a:t>
            </a: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рует слизистую</a:t>
            </a:r>
            <a:endParaRPr b="0" i="0" sz="23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5" name="Google Shape;1375;p125"/>
          <p:cNvSpPr txBox="1"/>
          <p:nvPr/>
        </p:nvSpPr>
        <p:spPr>
          <a:xfrm>
            <a:off x="4919950" y="3654650"/>
            <a:ext cx="41445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дополнительно этому способствует - формирование </a:t>
            </a:r>
            <a:r>
              <a:rPr lang="ru" sz="2300">
                <a:solidFill>
                  <a:srgbClr val="FE6D4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биопленок</a:t>
            </a:r>
            <a:endParaRPr b="0" i="0" sz="2300" u="none" cap="none" strike="noStrike">
              <a:solidFill>
                <a:srgbClr val="FE6D4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6" name="Google Shape;1376;p125"/>
          <p:cNvSpPr/>
          <p:nvPr/>
        </p:nvSpPr>
        <p:spPr>
          <a:xfrm rot="-971653">
            <a:off x="4387130" y="888944"/>
            <a:ext cx="531384" cy="491412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D7C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125"/>
          <p:cNvSpPr/>
          <p:nvPr/>
        </p:nvSpPr>
        <p:spPr>
          <a:xfrm rot="-2698598">
            <a:off x="3149853" y="2880178"/>
            <a:ext cx="2080591" cy="491298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D7C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st-Bacterial Interactions in Helicobacter pylori Infection - ScienceDirect" id="1382" name="Google Shape;1382;p126"/>
          <p:cNvPicPr preferRelativeResize="0"/>
          <p:nvPr/>
        </p:nvPicPr>
        <p:blipFill rotWithShape="1">
          <a:blip r:embed="rId3">
            <a:alphaModFix/>
          </a:blip>
          <a:srcRect b="0" l="735" r="1206" t="4924"/>
          <a:stretch/>
        </p:blipFill>
        <p:spPr>
          <a:xfrm>
            <a:off x="0" y="0"/>
            <a:ext cx="447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26"/>
          <p:cNvSpPr txBox="1"/>
          <p:nvPr/>
        </p:nvSpPr>
        <p:spPr>
          <a:xfrm>
            <a:off x="4673500" y="1462100"/>
            <a:ext cx="44133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вставляет систему </a:t>
            </a: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T4SS (как пора или канал) </a:t>
            </a:r>
            <a:endParaRPr sz="28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рядом расположенные клетки 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4" name="Google Shape;1384;p126"/>
          <p:cNvSpPr txBox="1"/>
          <p:nvPr/>
        </p:nvSpPr>
        <p:spPr>
          <a:xfrm>
            <a:off x="10039930" y="2507738"/>
            <a:ext cx="4278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повреждение клеток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ru" sz="32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VacA</a:t>
            </a: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апоптоз</a:t>
            </a: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аутофагия, продукция АФК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ru" sz="32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CagA</a:t>
            </a: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усиление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воспаления (NF-kB,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ФНО, ИЛ, </a:t>
            </a: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let-7, продукцииАФК</a:t>
            </a: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5" name="Google Shape;1385;p126"/>
          <p:cNvSpPr/>
          <p:nvPr/>
        </p:nvSpPr>
        <p:spPr>
          <a:xfrm rot="1056">
            <a:off x="1743500" y="3503250"/>
            <a:ext cx="2930100" cy="491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FD7C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st-Bacterial Interactions in Helicobacter pylori Infection - ScienceDirect" id="1390" name="Google Shape;1390;p127"/>
          <p:cNvPicPr preferRelativeResize="0"/>
          <p:nvPr/>
        </p:nvPicPr>
        <p:blipFill rotWithShape="1">
          <a:blip r:embed="rId3">
            <a:alphaModFix/>
          </a:blip>
          <a:srcRect b="0" l="735" r="1206" t="4924"/>
          <a:stretch/>
        </p:blipFill>
        <p:spPr>
          <a:xfrm>
            <a:off x="0" y="0"/>
            <a:ext cx="447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27"/>
          <p:cNvSpPr txBox="1"/>
          <p:nvPr/>
        </p:nvSpPr>
        <p:spPr>
          <a:xfrm>
            <a:off x="4621725" y="323276"/>
            <a:ext cx="39624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 этому каналу в клетку поступают токсины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2" name="Google Shape;1392;p127"/>
          <p:cNvSpPr txBox="1"/>
          <p:nvPr/>
        </p:nvSpPr>
        <p:spPr>
          <a:xfrm>
            <a:off x="4694180" y="2629488"/>
            <a:ext cx="4278300" cy="229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40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VacA</a:t>
            </a:r>
            <a:r>
              <a:rPr b="0" i="0" lang="ru" sz="4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4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1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апоптоз</a:t>
            </a: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endParaRPr sz="28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аутофагия, </a:t>
            </a:r>
            <a:endParaRPr sz="28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продукция АФК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st-Bacterial Interactions in Helicobacter pylori Infection - ScienceDirect" id="1397" name="Google Shape;1397;p128"/>
          <p:cNvPicPr preferRelativeResize="0"/>
          <p:nvPr/>
        </p:nvPicPr>
        <p:blipFill rotWithShape="1">
          <a:blip r:embed="rId3">
            <a:alphaModFix/>
          </a:blip>
          <a:srcRect b="0" l="735" r="1206" t="4924"/>
          <a:stretch/>
        </p:blipFill>
        <p:spPr>
          <a:xfrm>
            <a:off x="0" y="0"/>
            <a:ext cx="447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28"/>
          <p:cNvSpPr txBox="1"/>
          <p:nvPr/>
        </p:nvSpPr>
        <p:spPr>
          <a:xfrm>
            <a:off x="4621725" y="323276"/>
            <a:ext cx="39624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 этому каналу в клетку поступают токсины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9" name="Google Shape;1399;p128"/>
          <p:cNvSpPr txBox="1"/>
          <p:nvPr/>
        </p:nvSpPr>
        <p:spPr>
          <a:xfrm>
            <a:off x="4621725" y="2174125"/>
            <a:ext cx="4401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40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CagA</a:t>
            </a:r>
            <a:endParaRPr b="1" i="0" sz="40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1" sz="1000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усиление  </a:t>
            </a:r>
            <a:endParaRPr sz="12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</a:t>
            </a:r>
            <a:r>
              <a:rPr b="0" i="0" lang="ru" sz="2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оспаления </a:t>
            </a:r>
            <a:endParaRPr b="0" i="0" sz="2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(NF-kB, ФНО, ИЛ, </a:t>
            </a:r>
            <a:endParaRPr b="0" i="0" sz="2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миРНК-584, </a:t>
            </a:r>
            <a:r>
              <a:rPr lang="ru" sz="2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let-7),</a:t>
            </a:r>
            <a:endParaRPr sz="26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8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продукции АФК</a:t>
            </a: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29"/>
          <p:cNvSpPr txBox="1"/>
          <p:nvPr/>
        </p:nvSpPr>
        <p:spPr>
          <a:xfrm>
            <a:off x="157450" y="170874"/>
            <a:ext cx="73440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4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</a:t>
            </a:r>
            <a:r>
              <a:rPr lang="ru" sz="4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результате</a:t>
            </a:r>
            <a:r>
              <a:rPr lang="ru" sz="4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b="0" i="0" sz="4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5" name="Google Shape;1405;p129"/>
          <p:cNvSpPr txBox="1"/>
          <p:nvPr/>
        </p:nvSpPr>
        <p:spPr>
          <a:xfrm>
            <a:off x="450000" y="1432175"/>
            <a:ext cx="82440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4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слизистая</a:t>
            </a:r>
            <a:r>
              <a:rPr lang="ru" sz="4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" sz="4000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воспаляется</a:t>
            </a:r>
            <a:endParaRPr sz="4000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17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4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и начинает </a:t>
            </a:r>
            <a:r>
              <a:rPr lang="ru" sz="4000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атрофироваться</a:t>
            </a:r>
            <a:endParaRPr sz="4000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hbcenter.ru/images/articles/gastritis4.jpg" id="1410" name="Google Shape;1410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2198956"/>
            <a:ext cx="8696960" cy="294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698" y="76894"/>
            <a:ext cx="3311527" cy="2031667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130"/>
          <p:cNvSpPr txBox="1"/>
          <p:nvPr/>
        </p:nvSpPr>
        <p:spPr>
          <a:xfrm>
            <a:off x="3551046" y="144224"/>
            <a:ext cx="5399914" cy="13396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5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каскад Correa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131"/>
          <p:cNvPicPr preferRelativeResize="0"/>
          <p:nvPr/>
        </p:nvPicPr>
        <p:blipFill rotWithShape="1">
          <a:blip r:embed="rId3">
            <a:alphaModFix/>
          </a:blip>
          <a:srcRect b="65871" l="0" r="33962" t="0"/>
          <a:stretch/>
        </p:blipFill>
        <p:spPr>
          <a:xfrm>
            <a:off x="0" y="0"/>
            <a:ext cx="8970602" cy="379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31"/>
          <p:cNvSpPr txBox="1"/>
          <p:nvPr/>
        </p:nvSpPr>
        <p:spPr>
          <a:xfrm>
            <a:off x="181775" y="3983750"/>
            <a:ext cx="8104800" cy="64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граница очагов атрофии </a:t>
            </a:r>
            <a:endParaRPr sz="27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32"/>
          <p:cNvSpPr txBox="1"/>
          <p:nvPr/>
        </p:nvSpPr>
        <p:spPr>
          <a:xfrm>
            <a:off x="63075" y="3896700"/>
            <a:ext cx="8684400" cy="124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распространенность </a:t>
            </a:r>
            <a:r>
              <a:rPr lang="ru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атрофии</a:t>
            </a:r>
            <a:r>
              <a:rPr lang="ru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 Кимуре-Такемото (C1, C2, C3, панатрофия) 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1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места для взятия биопсии (1,2,3,4,5)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24" name="Google Shape;1424;p132"/>
          <p:cNvPicPr preferRelativeResize="0"/>
          <p:nvPr/>
        </p:nvPicPr>
        <p:blipFill rotWithShape="1">
          <a:blip r:embed="rId3">
            <a:alphaModFix/>
          </a:blip>
          <a:srcRect b="0" l="0" r="0" t="35052"/>
          <a:stretch/>
        </p:blipFill>
        <p:spPr>
          <a:xfrm>
            <a:off x="0" y="0"/>
            <a:ext cx="7162598" cy="38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33"/>
          <p:cNvSpPr txBox="1"/>
          <p:nvPr/>
        </p:nvSpPr>
        <p:spPr>
          <a:xfrm>
            <a:off x="5160725" y="360950"/>
            <a:ext cx="3983400" cy="158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очаги</a:t>
            </a:r>
            <a:endParaRPr sz="27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метаплазии</a:t>
            </a:r>
            <a:endParaRPr sz="27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5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(эндоскопический вид)</a:t>
            </a:r>
            <a:endParaRPr sz="25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30" name="Google Shape;1430;p133"/>
          <p:cNvPicPr preferRelativeResize="0"/>
          <p:nvPr/>
        </p:nvPicPr>
        <p:blipFill rotWithShape="1">
          <a:blip r:embed="rId3">
            <a:alphaModFix/>
          </a:blip>
          <a:srcRect b="0" l="0" r="66973" t="0"/>
          <a:stretch/>
        </p:blipFill>
        <p:spPr>
          <a:xfrm rot="5400000">
            <a:off x="1091637" y="-1201637"/>
            <a:ext cx="2976976" cy="50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133"/>
          <p:cNvPicPr preferRelativeResize="0"/>
          <p:nvPr/>
        </p:nvPicPr>
        <p:blipFill rotWithShape="1">
          <a:blip r:embed="rId3">
            <a:alphaModFix/>
          </a:blip>
          <a:srcRect b="49049" l="65546" r="0" t="0"/>
          <a:stretch/>
        </p:blipFill>
        <p:spPr>
          <a:xfrm>
            <a:off x="2825575" y="2848918"/>
            <a:ext cx="2770026" cy="229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33"/>
          <p:cNvPicPr preferRelativeResize="0"/>
          <p:nvPr/>
        </p:nvPicPr>
        <p:blipFill rotWithShape="1">
          <a:blip r:embed="rId3">
            <a:alphaModFix/>
          </a:blip>
          <a:srcRect b="0" l="32994" r="33772" t="51169"/>
          <a:stretch/>
        </p:blipFill>
        <p:spPr>
          <a:xfrm>
            <a:off x="55550" y="2863649"/>
            <a:ext cx="2770026" cy="22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33"/>
          <p:cNvSpPr txBox="1"/>
          <p:nvPr/>
        </p:nvSpPr>
        <p:spPr>
          <a:xfrm>
            <a:off x="5730200" y="2900325"/>
            <a:ext cx="3204600" cy="220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очаги видны</a:t>
            </a:r>
            <a:endParaRPr sz="27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лучше (белые) -</a:t>
            </a:r>
            <a:endParaRPr sz="27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1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эндоскопия с усилением изображения</a:t>
            </a:r>
            <a:endParaRPr sz="27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02" y="263473"/>
            <a:ext cx="1287050" cy="19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>
            <p:ph type="ctrTitle"/>
          </p:nvPr>
        </p:nvSpPr>
        <p:spPr>
          <a:xfrm>
            <a:off x="1563600" y="1556800"/>
            <a:ext cx="65763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клиническое значение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35"/>
          <p:cNvSpPr txBox="1"/>
          <p:nvPr>
            <p:ph type="ctrTitle"/>
          </p:nvPr>
        </p:nvSpPr>
        <p:spPr>
          <a:xfrm>
            <a:off x="509550" y="2647840"/>
            <a:ext cx="79986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600">
                <a:latin typeface="Century Gothic"/>
                <a:ea typeface="Century Gothic"/>
                <a:cs typeface="Century Gothic"/>
                <a:sym typeface="Century Gothic"/>
              </a:rPr>
              <a:t>гастрин-17 в крови - лабораторный маркер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1603090" y="2647840"/>
            <a:ext cx="5811520" cy="16947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9B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34"/>
          <p:cNvSpPr txBox="1"/>
          <p:nvPr/>
        </p:nvSpPr>
        <p:spPr>
          <a:xfrm>
            <a:off x="2148261" y="1063530"/>
            <a:ext cx="6126900" cy="22852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хроническое воспаление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атрофия 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предраковые состояния</a:t>
            </a:r>
            <a:endParaRPr b="0" i="0" sz="3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39" name="Google Shape;143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975" y="818775"/>
            <a:ext cx="2285225" cy="22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35"/>
          <p:cNvSpPr txBox="1"/>
          <p:nvPr/>
        </p:nvSpPr>
        <p:spPr>
          <a:xfrm>
            <a:off x="2412075" y="2582925"/>
            <a:ext cx="6541500" cy="111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6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Гастриты и язвы</a:t>
            </a:r>
            <a:endParaRPr sz="22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. 2" id="1449" name="Google Shape;144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1" y="0"/>
            <a:ext cx="4703455" cy="490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36"/>
          <p:cNvSpPr txBox="1"/>
          <p:nvPr/>
        </p:nvSpPr>
        <p:spPr>
          <a:xfrm>
            <a:off x="5263716" y="1035934"/>
            <a:ext cx="3647440" cy="11404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6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гастриты</a:t>
            </a:r>
            <a:endParaRPr b="0" i="0" sz="6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1" name="Google Shape;1451;p136"/>
          <p:cNvSpPr txBox="1"/>
          <p:nvPr/>
        </p:nvSpPr>
        <p:spPr>
          <a:xfrm>
            <a:off x="4993016" y="3773345"/>
            <a:ext cx="3647440" cy="6246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Киотский консенсус</a:t>
            </a:r>
            <a:endParaRPr b="0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37"/>
          <p:cNvSpPr txBox="1"/>
          <p:nvPr/>
        </p:nvSpPr>
        <p:spPr>
          <a:xfrm>
            <a:off x="2979420" y="2315607"/>
            <a:ext cx="5499417" cy="28121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инфекционный из-за 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хеликобактера</a:t>
            </a:r>
            <a:endParaRPr b="1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в антруме</a:t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повышенная кислотопродукция</a:t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в 5-20% возникают язвы ДПК (много кислоты попадает в ДПК)</a:t>
            </a:r>
            <a:endParaRPr/>
          </a:p>
          <a:p>
            <a:pPr indent="-280035" lvl="0" marL="3429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в 10% переходит в мультифокальный атрофический гастрит</a:t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57" name="Google Shape;1457;p137"/>
          <p:cNvGrpSpPr/>
          <p:nvPr/>
        </p:nvGrpSpPr>
        <p:grpSpPr>
          <a:xfrm>
            <a:off x="255747" y="71120"/>
            <a:ext cx="7848974" cy="1814909"/>
            <a:chOff x="1210787" y="214472"/>
            <a:chExt cx="6042659" cy="1397237"/>
          </a:xfrm>
        </p:grpSpPr>
        <p:pic>
          <p:nvPicPr>
            <p:cNvPr descr="Fig. 2" id="1458" name="Google Shape;1458;p137"/>
            <p:cNvPicPr preferRelativeResize="0"/>
            <p:nvPr/>
          </p:nvPicPr>
          <p:blipFill rotWithShape="1">
            <a:blip r:embed="rId3">
              <a:alphaModFix/>
            </a:blip>
            <a:srcRect b="0" l="0" r="0" t="78302"/>
            <a:stretch/>
          </p:blipFill>
          <p:spPr>
            <a:xfrm>
              <a:off x="1210787" y="243840"/>
              <a:ext cx="6042659" cy="1367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g. 2" id="1459" name="Google Shape;1459;p137"/>
            <p:cNvPicPr preferRelativeResize="0"/>
            <p:nvPr/>
          </p:nvPicPr>
          <p:blipFill rotWithShape="1">
            <a:blip r:embed="rId3">
              <a:alphaModFix/>
            </a:blip>
            <a:srcRect b="22208" l="68324" r="15597" t="68387"/>
            <a:stretch/>
          </p:blipFill>
          <p:spPr>
            <a:xfrm>
              <a:off x="5339080" y="214472"/>
              <a:ext cx="971551" cy="5929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0" name="Google Shape;1460;p137"/>
          <p:cNvSpPr/>
          <p:nvPr/>
        </p:nvSpPr>
        <p:spPr>
          <a:xfrm>
            <a:off x="7169760" y="1810512"/>
            <a:ext cx="547776" cy="50509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g. 1" id="1461" name="Google Shape;1461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42406" y="121554"/>
            <a:ext cx="7184439" cy="470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38"/>
          <p:cNvSpPr txBox="1"/>
          <p:nvPr/>
        </p:nvSpPr>
        <p:spPr>
          <a:xfrm>
            <a:off x="19939" y="2158444"/>
            <a:ext cx="8659652" cy="29850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инфекционный из-за 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других микробов или глистов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микобактерии, сифилис, энтерококки, гноеродные бактерии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6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СMV, в. Эбштейна-Барр, энтеровирусы,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6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кандидоз, гистоплазмоз, кокцидиоидоз, аспергиллёз, криптококкоз, мукормикоз, пневмоциста, </a:t>
            </a:r>
            <a:r>
              <a:rPr b="0" i="1" lang="ru" sz="16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Nakaseomyces glabrata 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6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анизакидоз, тоспоплазмоз,  лямблиоз, стронгидоидоз, криптоспоридиоз, шистосома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6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пр</a:t>
            </a:r>
            <a:r>
              <a:rPr b="0" i="0" lang="ru" sz="14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r>
              <a:rPr b="1" i="0" lang="ru" sz="14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i="0" sz="14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67" name="Google Shape;1467;p138"/>
          <p:cNvGrpSpPr/>
          <p:nvPr/>
        </p:nvGrpSpPr>
        <p:grpSpPr>
          <a:xfrm>
            <a:off x="255747" y="71120"/>
            <a:ext cx="7848974" cy="1814909"/>
            <a:chOff x="1210787" y="214472"/>
            <a:chExt cx="6042659" cy="1397237"/>
          </a:xfrm>
        </p:grpSpPr>
        <p:pic>
          <p:nvPicPr>
            <p:cNvPr descr="Fig. 2" id="1468" name="Google Shape;1468;p138"/>
            <p:cNvPicPr preferRelativeResize="0"/>
            <p:nvPr/>
          </p:nvPicPr>
          <p:blipFill rotWithShape="1">
            <a:blip r:embed="rId3">
              <a:alphaModFix/>
            </a:blip>
            <a:srcRect b="0" l="0" r="0" t="78302"/>
            <a:stretch/>
          </p:blipFill>
          <p:spPr>
            <a:xfrm>
              <a:off x="1210787" y="243840"/>
              <a:ext cx="6042659" cy="1367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g. 2" id="1469" name="Google Shape;1469;p138"/>
            <p:cNvPicPr preferRelativeResize="0"/>
            <p:nvPr/>
          </p:nvPicPr>
          <p:blipFill rotWithShape="1">
            <a:blip r:embed="rId3">
              <a:alphaModFix/>
            </a:blip>
            <a:srcRect b="22208" l="68324" r="15597" t="68387"/>
            <a:stretch/>
          </p:blipFill>
          <p:spPr>
            <a:xfrm>
              <a:off x="5339080" y="214472"/>
              <a:ext cx="971551" cy="5929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0" name="Google Shape;1470;p138"/>
          <p:cNvSpPr/>
          <p:nvPr/>
        </p:nvSpPr>
        <p:spPr>
          <a:xfrm>
            <a:off x="7236619" y="1671628"/>
            <a:ext cx="702373" cy="68581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39"/>
          <p:cNvSpPr txBox="1"/>
          <p:nvPr/>
        </p:nvSpPr>
        <p:spPr>
          <a:xfrm>
            <a:off x="2868390" y="2385059"/>
            <a:ext cx="5499417" cy="16378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мультифокальный атрофический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хеликобактер расселяется по всему желудку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атрофия и сниженная кислотопродукция</a:t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ещё выше риск опухоли желудка</a:t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76" name="Google Shape;1476;p139"/>
          <p:cNvGrpSpPr/>
          <p:nvPr/>
        </p:nvGrpSpPr>
        <p:grpSpPr>
          <a:xfrm>
            <a:off x="255747" y="71120"/>
            <a:ext cx="7848974" cy="1814909"/>
            <a:chOff x="1210787" y="214472"/>
            <a:chExt cx="6042659" cy="1397237"/>
          </a:xfrm>
        </p:grpSpPr>
        <p:pic>
          <p:nvPicPr>
            <p:cNvPr descr="Fig. 2" id="1477" name="Google Shape;1477;p139"/>
            <p:cNvPicPr preferRelativeResize="0"/>
            <p:nvPr/>
          </p:nvPicPr>
          <p:blipFill rotWithShape="1">
            <a:blip r:embed="rId3">
              <a:alphaModFix/>
            </a:blip>
            <a:srcRect b="0" l="0" r="0" t="78302"/>
            <a:stretch/>
          </p:blipFill>
          <p:spPr>
            <a:xfrm>
              <a:off x="1210787" y="243840"/>
              <a:ext cx="6042659" cy="1367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g. 2" id="1478" name="Google Shape;1478;p139"/>
            <p:cNvPicPr preferRelativeResize="0"/>
            <p:nvPr/>
          </p:nvPicPr>
          <p:blipFill rotWithShape="1">
            <a:blip r:embed="rId3">
              <a:alphaModFix/>
            </a:blip>
            <a:srcRect b="22208" l="68324" r="15597" t="68387"/>
            <a:stretch/>
          </p:blipFill>
          <p:spPr>
            <a:xfrm>
              <a:off x="5339080" y="214472"/>
              <a:ext cx="971551" cy="5929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9" name="Google Shape;1479;p139"/>
          <p:cNvSpPr/>
          <p:nvPr/>
        </p:nvSpPr>
        <p:spPr>
          <a:xfrm>
            <a:off x="6156300" y="1810512"/>
            <a:ext cx="547776" cy="50509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40"/>
          <p:cNvSpPr txBox="1"/>
          <p:nvPr/>
        </p:nvSpPr>
        <p:spPr>
          <a:xfrm>
            <a:off x="766572" y="2177174"/>
            <a:ext cx="5908548" cy="16378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аутоиммунный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поражает тело (где находятся париетальные клетки) 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атрофия и сниженная кислотопродукция</a:t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также высокий риск опухоли желудка</a:t>
            </a:r>
            <a:endParaRPr b="0" i="0" sz="1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85" name="Google Shape;1485;p140"/>
          <p:cNvGrpSpPr/>
          <p:nvPr/>
        </p:nvGrpSpPr>
        <p:grpSpPr>
          <a:xfrm>
            <a:off x="255747" y="71120"/>
            <a:ext cx="7848974" cy="1814909"/>
            <a:chOff x="1210787" y="214472"/>
            <a:chExt cx="6042659" cy="1397237"/>
          </a:xfrm>
        </p:grpSpPr>
        <p:pic>
          <p:nvPicPr>
            <p:cNvPr descr="Fig. 2" id="1486" name="Google Shape;1486;p140"/>
            <p:cNvPicPr preferRelativeResize="0"/>
            <p:nvPr/>
          </p:nvPicPr>
          <p:blipFill rotWithShape="1">
            <a:blip r:embed="rId3">
              <a:alphaModFix/>
            </a:blip>
            <a:srcRect b="0" l="0" r="0" t="78302"/>
            <a:stretch/>
          </p:blipFill>
          <p:spPr>
            <a:xfrm>
              <a:off x="1210787" y="243840"/>
              <a:ext cx="6042659" cy="1367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g. 2" id="1487" name="Google Shape;1487;p140"/>
            <p:cNvPicPr preferRelativeResize="0"/>
            <p:nvPr/>
          </p:nvPicPr>
          <p:blipFill rotWithShape="1">
            <a:blip r:embed="rId3">
              <a:alphaModFix/>
            </a:blip>
            <a:srcRect b="22208" l="68324" r="15597" t="68387"/>
            <a:stretch/>
          </p:blipFill>
          <p:spPr>
            <a:xfrm>
              <a:off x="5339080" y="214472"/>
              <a:ext cx="971551" cy="5929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8" name="Google Shape;1488;p140"/>
          <p:cNvSpPr/>
          <p:nvPr/>
        </p:nvSpPr>
        <p:spPr>
          <a:xfrm>
            <a:off x="4991964" y="1671628"/>
            <a:ext cx="547776" cy="50509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41"/>
          <p:cNvSpPr txBox="1"/>
          <p:nvPr/>
        </p:nvSpPr>
        <p:spPr>
          <a:xfrm>
            <a:off x="428264" y="92596"/>
            <a:ext cx="8518966" cy="6250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СРАВНИМ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utoimmune gastritis: Pathologist&amp;rsquo;s viewpoint" id="1494" name="Google Shape;149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94064" y="-1041358"/>
            <a:ext cx="6793706" cy="5236371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41"/>
          <p:cNvSpPr txBox="1"/>
          <p:nvPr/>
        </p:nvSpPr>
        <p:spPr>
          <a:xfrm>
            <a:off x="580664" y="792961"/>
            <a:ext cx="3599725" cy="9606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инфекционный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хеликобактерный</a:t>
            </a:r>
            <a:endParaRPr b="0" i="0" sz="28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6" name="Google Shape;1496;p141"/>
          <p:cNvSpPr txBox="1"/>
          <p:nvPr/>
        </p:nvSpPr>
        <p:spPr>
          <a:xfrm>
            <a:off x="4815069" y="860337"/>
            <a:ext cx="3646025" cy="8256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BBD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аутоиммунный гастрит </a:t>
            </a:r>
            <a:endParaRPr b="0" i="0" sz="2800" u="none" cap="none" strike="noStrike">
              <a:solidFill>
                <a:srgbClr val="BBD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42"/>
          <p:cNvSpPr txBox="1"/>
          <p:nvPr/>
        </p:nvSpPr>
        <p:spPr>
          <a:xfrm>
            <a:off x="428264" y="92596"/>
            <a:ext cx="8518966" cy="6250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СРАВНИМ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2" name="Google Shape;1502;p142"/>
          <p:cNvSpPr txBox="1"/>
          <p:nvPr/>
        </p:nvSpPr>
        <p:spPr>
          <a:xfrm>
            <a:off x="316504" y="2866763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гастрин-17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3" name="Google Shape;1503;p142"/>
          <p:cNvSpPr txBox="1"/>
          <p:nvPr/>
        </p:nvSpPr>
        <p:spPr>
          <a:xfrm>
            <a:off x="316505" y="3869905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пепсиноген I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4" name="Google Shape;1504;p142"/>
          <p:cNvSpPr txBox="1"/>
          <p:nvPr/>
        </p:nvSpPr>
        <p:spPr>
          <a:xfrm>
            <a:off x="316504" y="2092070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HCl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5" name="Google Shape;1505;p142"/>
          <p:cNvSpPr txBox="1"/>
          <p:nvPr/>
        </p:nvSpPr>
        <p:spPr>
          <a:xfrm>
            <a:off x="468904" y="3072503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гастрин-17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6" name="Google Shape;1506;p142"/>
          <p:cNvSpPr txBox="1"/>
          <p:nvPr/>
        </p:nvSpPr>
        <p:spPr>
          <a:xfrm>
            <a:off x="468905" y="4022305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пепсиноген I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7" name="Google Shape;1507;p142"/>
          <p:cNvSpPr txBox="1"/>
          <p:nvPr/>
        </p:nvSpPr>
        <p:spPr>
          <a:xfrm>
            <a:off x="468904" y="2244470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HCl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8" name="Google Shape;1508;p142"/>
          <p:cNvSpPr txBox="1"/>
          <p:nvPr/>
        </p:nvSpPr>
        <p:spPr>
          <a:xfrm>
            <a:off x="5953245" y="3072503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гастрин-17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9" name="Google Shape;1509;p142"/>
          <p:cNvSpPr txBox="1"/>
          <p:nvPr/>
        </p:nvSpPr>
        <p:spPr>
          <a:xfrm>
            <a:off x="5953247" y="4022305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пепсиноген I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0" name="Google Shape;1510;p142"/>
          <p:cNvSpPr txBox="1"/>
          <p:nvPr/>
        </p:nvSpPr>
        <p:spPr>
          <a:xfrm>
            <a:off x="5953246" y="2244470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HCl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1" name="Google Shape;1511;p142"/>
          <p:cNvSpPr txBox="1"/>
          <p:nvPr/>
        </p:nvSpPr>
        <p:spPr>
          <a:xfrm>
            <a:off x="580664" y="792961"/>
            <a:ext cx="3599725" cy="9606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инфекционный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хеликобактерный</a:t>
            </a:r>
            <a:endParaRPr b="0" i="0" sz="28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2" name="Google Shape;1512;p142"/>
          <p:cNvSpPr txBox="1"/>
          <p:nvPr/>
        </p:nvSpPr>
        <p:spPr>
          <a:xfrm>
            <a:off x="4815069" y="860337"/>
            <a:ext cx="3646025" cy="8256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BBD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аутоиммунный гастрит </a:t>
            </a:r>
            <a:endParaRPr b="0" i="0" sz="2800" u="none" cap="none" strike="noStrike">
              <a:solidFill>
                <a:srgbClr val="BBD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43"/>
          <p:cNvSpPr txBox="1"/>
          <p:nvPr/>
        </p:nvSpPr>
        <p:spPr>
          <a:xfrm>
            <a:off x="580664" y="792961"/>
            <a:ext cx="3599725" cy="9606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инфекционный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хеликобактерный</a:t>
            </a:r>
            <a:endParaRPr b="0" i="0" sz="28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8" name="Google Shape;1518;p143"/>
          <p:cNvSpPr txBox="1"/>
          <p:nvPr/>
        </p:nvSpPr>
        <p:spPr>
          <a:xfrm>
            <a:off x="4815069" y="860337"/>
            <a:ext cx="3646025" cy="8256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BBD6E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аутоиммунный гастрит </a:t>
            </a:r>
            <a:endParaRPr b="0" i="0" sz="2800" u="none" cap="none" strike="noStrike">
              <a:solidFill>
                <a:srgbClr val="BBD6E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9" name="Google Shape;1519;p143"/>
          <p:cNvSpPr txBox="1"/>
          <p:nvPr/>
        </p:nvSpPr>
        <p:spPr>
          <a:xfrm>
            <a:off x="316504" y="2866763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гастрин-17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0" name="Google Shape;1520;p143"/>
          <p:cNvSpPr txBox="1"/>
          <p:nvPr/>
        </p:nvSpPr>
        <p:spPr>
          <a:xfrm>
            <a:off x="316505" y="3869905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пепсиноген I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1" name="Google Shape;1521;p143"/>
          <p:cNvSpPr txBox="1"/>
          <p:nvPr/>
        </p:nvSpPr>
        <p:spPr>
          <a:xfrm>
            <a:off x="316504" y="2092070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HCl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2" name="Google Shape;1522;p143"/>
          <p:cNvSpPr txBox="1"/>
          <p:nvPr/>
        </p:nvSpPr>
        <p:spPr>
          <a:xfrm>
            <a:off x="468904" y="3072503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гастрин-17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3" name="Google Shape;1523;p143"/>
          <p:cNvSpPr txBox="1"/>
          <p:nvPr/>
        </p:nvSpPr>
        <p:spPr>
          <a:xfrm>
            <a:off x="468905" y="4022305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пепсиноген I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4" name="Google Shape;1524;p143"/>
          <p:cNvSpPr txBox="1"/>
          <p:nvPr/>
        </p:nvSpPr>
        <p:spPr>
          <a:xfrm>
            <a:off x="468904" y="2244470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HCl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5" name="Google Shape;1525;p143"/>
          <p:cNvSpPr txBox="1"/>
          <p:nvPr/>
        </p:nvSpPr>
        <p:spPr>
          <a:xfrm>
            <a:off x="5953245" y="3072503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гастрин-17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6" name="Google Shape;1526;p143"/>
          <p:cNvSpPr txBox="1"/>
          <p:nvPr/>
        </p:nvSpPr>
        <p:spPr>
          <a:xfrm>
            <a:off x="5953247" y="4022305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пепсиноген I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7" name="Google Shape;1527;p143"/>
          <p:cNvSpPr txBox="1"/>
          <p:nvPr/>
        </p:nvSpPr>
        <p:spPr>
          <a:xfrm>
            <a:off x="5953246" y="2244470"/>
            <a:ext cx="2777923" cy="650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HCl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8" name="Google Shape;1528;p143"/>
          <p:cNvSpPr/>
          <p:nvPr/>
        </p:nvSpPr>
        <p:spPr>
          <a:xfrm>
            <a:off x="3391891" y="2244470"/>
            <a:ext cx="603675" cy="5450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B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143"/>
          <p:cNvSpPr/>
          <p:nvPr/>
        </p:nvSpPr>
        <p:spPr>
          <a:xfrm>
            <a:off x="3391890" y="3125089"/>
            <a:ext cx="603675" cy="5450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B9B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43"/>
          <p:cNvSpPr txBox="1"/>
          <p:nvPr/>
        </p:nvSpPr>
        <p:spPr>
          <a:xfrm>
            <a:off x="3291778" y="4114013"/>
            <a:ext cx="1217267" cy="5584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FF9B9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норм</a:t>
            </a:r>
            <a:endParaRPr b="0" i="0" sz="2800" u="none" cap="none" strike="noStrike">
              <a:solidFill>
                <a:srgbClr val="FF9B9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1" name="Google Shape;1531;p143"/>
          <p:cNvSpPr/>
          <p:nvPr/>
        </p:nvSpPr>
        <p:spPr>
          <a:xfrm>
            <a:off x="5387245" y="3127474"/>
            <a:ext cx="603675" cy="5450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143"/>
          <p:cNvSpPr txBox="1"/>
          <p:nvPr/>
        </p:nvSpPr>
        <p:spPr>
          <a:xfrm>
            <a:off x="2084722" y="3666764"/>
            <a:ext cx="2469274" cy="4640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2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если хеликобактер ещё не поубивал клетки антрума</a:t>
            </a:r>
            <a:endParaRPr b="0" i="0" sz="1200" u="none" cap="none" strike="noStrik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3" name="Google Shape;1533;p143"/>
          <p:cNvSpPr/>
          <p:nvPr/>
        </p:nvSpPr>
        <p:spPr>
          <a:xfrm rot="10800000">
            <a:off x="5387244" y="4031703"/>
            <a:ext cx="603675" cy="5450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143"/>
          <p:cNvSpPr/>
          <p:nvPr/>
        </p:nvSpPr>
        <p:spPr>
          <a:xfrm rot="10800000">
            <a:off x="5352071" y="2291143"/>
            <a:ext cx="603675" cy="5450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143"/>
          <p:cNvSpPr txBox="1"/>
          <p:nvPr/>
        </p:nvSpPr>
        <p:spPr>
          <a:xfrm>
            <a:off x="428264" y="92596"/>
            <a:ext cx="8518966" cy="6250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СРАВНИМ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/>
          <p:nvPr/>
        </p:nvSpPr>
        <p:spPr>
          <a:xfrm>
            <a:off x="4787294" y="2692535"/>
            <a:ext cx="98100" cy="494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rgbClr val="FF90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6460725" y="680800"/>
            <a:ext cx="632100" cy="47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6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6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 txBox="1"/>
          <p:nvPr>
            <p:ph type="ctrTitle"/>
          </p:nvPr>
        </p:nvSpPr>
        <p:spPr>
          <a:xfrm>
            <a:off x="3269650" y="517625"/>
            <a:ext cx="3407700" cy="8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гастрин-17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36"/>
          <p:cNvSpPr txBox="1"/>
          <p:nvPr>
            <p:ph type="ctrTitle"/>
          </p:nvPr>
        </p:nvSpPr>
        <p:spPr>
          <a:xfrm>
            <a:off x="263550" y="2333400"/>
            <a:ext cx="41451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900">
                <a:latin typeface="Century Gothic"/>
                <a:ea typeface="Century Gothic"/>
                <a:cs typeface="Century Gothic"/>
                <a:sym typeface="Century Gothic"/>
              </a:rPr>
              <a:t>ХЦК-рецепторы 2 типа 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900">
                <a:latin typeface="Century Gothic"/>
                <a:ea typeface="Century Gothic"/>
                <a:cs typeface="Century Gothic"/>
                <a:sym typeface="Century Gothic"/>
              </a:rPr>
              <a:t>(ССК-2)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Google Shape;282;p36"/>
          <p:cNvSpPr/>
          <p:nvPr/>
        </p:nvSpPr>
        <p:spPr>
          <a:xfrm rot="5400000">
            <a:off x="4447400" y="1470813"/>
            <a:ext cx="777900" cy="85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3888809" y="3106900"/>
            <a:ext cx="1686900" cy="1541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6"/>
          <p:cNvSpPr txBox="1"/>
          <p:nvPr>
            <p:ph type="ctrTitle"/>
          </p:nvPr>
        </p:nvSpPr>
        <p:spPr>
          <a:xfrm>
            <a:off x="3494925" y="3106900"/>
            <a:ext cx="24744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5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ECL</a:t>
            </a:r>
            <a:endParaRPr sz="5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Google Shape;285;p36"/>
          <p:cNvSpPr txBox="1"/>
          <p:nvPr>
            <p:ph type="ctrTitle"/>
          </p:nvPr>
        </p:nvSpPr>
        <p:spPr>
          <a:xfrm rot="531">
            <a:off x="7159150" y="540100"/>
            <a:ext cx="19425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500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другие эффекты, </a:t>
            </a:r>
            <a:endParaRPr sz="1500">
              <a:solidFill>
                <a:srgbClr val="9999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500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напр. митогенный </a:t>
            </a:r>
            <a:endParaRPr sz="1500">
              <a:solidFill>
                <a:srgbClr val="9999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36"/>
          <p:cNvSpPr/>
          <p:nvPr/>
        </p:nvSpPr>
        <p:spPr>
          <a:xfrm rot="-2571466">
            <a:off x="4638788" y="2406123"/>
            <a:ext cx="85124" cy="427075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rgbClr val="FF90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6"/>
          <p:cNvSpPr/>
          <p:nvPr/>
        </p:nvSpPr>
        <p:spPr>
          <a:xfrm rot="2245431">
            <a:off x="4934402" y="2421425"/>
            <a:ext cx="86884" cy="416772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rgbClr val="FF907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 rot="531">
            <a:off x="3322912" y="4647979"/>
            <a:ext cx="4151585" cy="380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" sz="1500" u="none" cap="none" strike="noStrik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энтерохромаффиноподобные клетки</a:t>
            </a:r>
            <a:endParaRPr b="0" i="0" sz="1500" u="none" cap="none" strike="noStrike">
              <a:solidFill>
                <a:srgbClr val="9999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44"/>
          <p:cNvSpPr txBox="1"/>
          <p:nvPr/>
        </p:nvSpPr>
        <p:spPr>
          <a:xfrm>
            <a:off x="1180284" y="2666317"/>
            <a:ext cx="7847969" cy="16378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гастрит из-за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внешних факторов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НПВП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другие лекарства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алкоголь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химический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лучевой</a:t>
            </a:r>
            <a:endParaRPr/>
          </a:p>
        </p:txBody>
      </p:sp>
      <p:grpSp>
        <p:nvGrpSpPr>
          <p:cNvPr id="1541" name="Google Shape;1541;p144"/>
          <p:cNvGrpSpPr/>
          <p:nvPr/>
        </p:nvGrpSpPr>
        <p:grpSpPr>
          <a:xfrm>
            <a:off x="255747" y="71120"/>
            <a:ext cx="7848974" cy="1814909"/>
            <a:chOff x="1210787" y="214472"/>
            <a:chExt cx="6042659" cy="1397237"/>
          </a:xfrm>
        </p:grpSpPr>
        <p:pic>
          <p:nvPicPr>
            <p:cNvPr descr="Fig. 2" id="1542" name="Google Shape;1542;p144"/>
            <p:cNvPicPr preferRelativeResize="0"/>
            <p:nvPr/>
          </p:nvPicPr>
          <p:blipFill rotWithShape="1">
            <a:blip r:embed="rId3">
              <a:alphaModFix/>
            </a:blip>
            <a:srcRect b="0" l="0" r="0" t="78302"/>
            <a:stretch/>
          </p:blipFill>
          <p:spPr>
            <a:xfrm>
              <a:off x="1210787" y="243840"/>
              <a:ext cx="6042659" cy="1367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g. 2" id="1543" name="Google Shape;1543;p144"/>
            <p:cNvPicPr preferRelativeResize="0"/>
            <p:nvPr/>
          </p:nvPicPr>
          <p:blipFill rotWithShape="1">
            <a:blip r:embed="rId3">
              <a:alphaModFix/>
            </a:blip>
            <a:srcRect b="22208" l="68324" r="15597" t="68387"/>
            <a:stretch/>
          </p:blipFill>
          <p:spPr>
            <a:xfrm>
              <a:off x="5339080" y="214472"/>
              <a:ext cx="971551" cy="5929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4" name="Google Shape;1544;p144"/>
          <p:cNvSpPr/>
          <p:nvPr/>
        </p:nvSpPr>
        <p:spPr>
          <a:xfrm>
            <a:off x="2422385" y="1708459"/>
            <a:ext cx="547776" cy="50509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45"/>
          <p:cNvSpPr txBox="1"/>
          <p:nvPr/>
        </p:nvSpPr>
        <p:spPr>
          <a:xfrm>
            <a:off x="2560801" y="2457576"/>
            <a:ext cx="6583199" cy="24646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гастрит из-за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специфических факторов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болезнь Менетрие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0" i="0" lang="ru" sz="14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(? возможно из-за CMV у детей, H. pylori у взрослых)</a:t>
            </a:r>
            <a:endParaRPr b="0" i="0" sz="18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эозинофильный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лимфоцитарный (при целиакии)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заброс (рефлюкс) из ДПК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4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(желчные кислоты, лизолецитин и пр. – это детергенты (ПАВ))</a:t>
            </a:r>
            <a:endParaRPr/>
          </a:p>
        </p:txBody>
      </p:sp>
      <p:grpSp>
        <p:nvGrpSpPr>
          <p:cNvPr id="1550" name="Google Shape;1550;p145"/>
          <p:cNvGrpSpPr/>
          <p:nvPr/>
        </p:nvGrpSpPr>
        <p:grpSpPr>
          <a:xfrm>
            <a:off x="255747" y="71120"/>
            <a:ext cx="7848974" cy="1814909"/>
            <a:chOff x="1210787" y="214472"/>
            <a:chExt cx="6042659" cy="1397237"/>
          </a:xfrm>
        </p:grpSpPr>
        <p:pic>
          <p:nvPicPr>
            <p:cNvPr descr="Fig. 2" id="1551" name="Google Shape;1551;p145"/>
            <p:cNvPicPr preferRelativeResize="0"/>
            <p:nvPr/>
          </p:nvPicPr>
          <p:blipFill rotWithShape="1">
            <a:blip r:embed="rId3">
              <a:alphaModFix/>
            </a:blip>
            <a:srcRect b="0" l="0" r="0" t="78302"/>
            <a:stretch/>
          </p:blipFill>
          <p:spPr>
            <a:xfrm>
              <a:off x="1210787" y="243840"/>
              <a:ext cx="6042659" cy="1367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g. 2" id="1552" name="Google Shape;1552;p145"/>
            <p:cNvPicPr preferRelativeResize="0"/>
            <p:nvPr/>
          </p:nvPicPr>
          <p:blipFill rotWithShape="1">
            <a:blip r:embed="rId3">
              <a:alphaModFix/>
            </a:blip>
            <a:srcRect b="22208" l="68324" r="15597" t="68387"/>
            <a:stretch/>
          </p:blipFill>
          <p:spPr>
            <a:xfrm>
              <a:off x="5339080" y="214472"/>
              <a:ext cx="971551" cy="5929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3" name="Google Shape;1553;p145"/>
          <p:cNvSpPr/>
          <p:nvPr/>
        </p:nvSpPr>
        <p:spPr>
          <a:xfrm>
            <a:off x="3632458" y="1779579"/>
            <a:ext cx="547776" cy="50509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46"/>
          <p:cNvSpPr txBox="1"/>
          <p:nvPr/>
        </p:nvSpPr>
        <p:spPr>
          <a:xfrm>
            <a:off x="2560801" y="2457576"/>
            <a:ext cx="6583199" cy="24646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гастрит из-за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специфических факторов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болезнь Менетрие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0" i="0" lang="ru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(? возможно из-за CMV у детей, H. pylori у взрослых)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эозинофильный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лимфоцитарный (при целиакии)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заброс (рефлюкс) из ДПК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(желчные кислоты, лизолецитин и пр.)</a:t>
            </a:r>
            <a:endParaRPr/>
          </a:p>
        </p:txBody>
      </p:sp>
      <p:grpSp>
        <p:nvGrpSpPr>
          <p:cNvPr id="1559" name="Google Shape;1559;p146"/>
          <p:cNvGrpSpPr/>
          <p:nvPr/>
        </p:nvGrpSpPr>
        <p:grpSpPr>
          <a:xfrm>
            <a:off x="255747" y="71120"/>
            <a:ext cx="7848974" cy="1814909"/>
            <a:chOff x="1210787" y="214472"/>
            <a:chExt cx="6042659" cy="1397237"/>
          </a:xfrm>
        </p:grpSpPr>
        <p:pic>
          <p:nvPicPr>
            <p:cNvPr descr="Fig. 2" id="1560" name="Google Shape;1560;p146"/>
            <p:cNvPicPr preferRelativeResize="0"/>
            <p:nvPr/>
          </p:nvPicPr>
          <p:blipFill rotWithShape="1">
            <a:blip r:embed="rId3">
              <a:alphaModFix/>
            </a:blip>
            <a:srcRect b="0" l="0" r="0" t="78302"/>
            <a:stretch/>
          </p:blipFill>
          <p:spPr>
            <a:xfrm>
              <a:off x="1210787" y="243840"/>
              <a:ext cx="6042659" cy="1367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g. 2" id="1561" name="Google Shape;1561;p146"/>
            <p:cNvPicPr preferRelativeResize="0"/>
            <p:nvPr/>
          </p:nvPicPr>
          <p:blipFill rotWithShape="1">
            <a:blip r:embed="rId3">
              <a:alphaModFix/>
            </a:blip>
            <a:srcRect b="22208" l="68324" r="15597" t="68387"/>
            <a:stretch/>
          </p:blipFill>
          <p:spPr>
            <a:xfrm>
              <a:off x="5339080" y="214472"/>
              <a:ext cx="971551" cy="5929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2" name="Google Shape;1562;p146"/>
          <p:cNvSpPr/>
          <p:nvPr/>
        </p:nvSpPr>
        <p:spPr>
          <a:xfrm>
            <a:off x="3632458" y="1779579"/>
            <a:ext cx="547776" cy="50509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8D8D8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netrier's disease in a morbid obese patient undergoing bariatric surgery:  A case report - ScienceDirect" id="1563" name="Google Shape;1563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9494" y="3409472"/>
            <a:ext cx="2032241" cy="1668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netrier Disease - Gastrointestinal - Medbullets Step 1" id="1564" name="Google Shape;1564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4927" y="3415074"/>
            <a:ext cx="1946676" cy="1668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netrier's Disease with Early Gastric Cancer" id="1565" name="Google Shape;1565;p146"/>
          <p:cNvPicPr preferRelativeResize="0"/>
          <p:nvPr/>
        </p:nvPicPr>
        <p:blipFill rotWithShape="1">
          <a:blip r:embed="rId6">
            <a:alphaModFix/>
          </a:blip>
          <a:srcRect b="24177" l="17251" r="9561" t="0"/>
          <a:stretch/>
        </p:blipFill>
        <p:spPr>
          <a:xfrm>
            <a:off x="6618056" y="3409472"/>
            <a:ext cx="2289724" cy="1664483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146"/>
          <p:cNvSpPr/>
          <p:nvPr/>
        </p:nvSpPr>
        <p:spPr>
          <a:xfrm rot="-3202604">
            <a:off x="29718" y="3375464"/>
            <a:ext cx="26068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гиперплазия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гигантские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«мозговидные» складки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47"/>
          <p:cNvSpPr txBox="1"/>
          <p:nvPr/>
        </p:nvSpPr>
        <p:spPr>
          <a:xfrm>
            <a:off x="914400" y="2674621"/>
            <a:ext cx="8229600" cy="259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 разные другие гастриты</a:t>
            </a:r>
            <a:endParaRPr b="0" i="0" sz="11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72" name="Google Shape;1572;p147"/>
          <p:cNvGrpSpPr/>
          <p:nvPr/>
        </p:nvGrpSpPr>
        <p:grpSpPr>
          <a:xfrm>
            <a:off x="255747" y="71120"/>
            <a:ext cx="7848974" cy="1814909"/>
            <a:chOff x="1210787" y="214472"/>
            <a:chExt cx="6042659" cy="1397237"/>
          </a:xfrm>
        </p:grpSpPr>
        <p:pic>
          <p:nvPicPr>
            <p:cNvPr descr="Fig. 2" id="1573" name="Google Shape;1573;p147"/>
            <p:cNvPicPr preferRelativeResize="0"/>
            <p:nvPr/>
          </p:nvPicPr>
          <p:blipFill rotWithShape="1">
            <a:blip r:embed="rId3">
              <a:alphaModFix/>
            </a:blip>
            <a:srcRect b="0" l="0" r="0" t="78302"/>
            <a:stretch/>
          </p:blipFill>
          <p:spPr>
            <a:xfrm>
              <a:off x="1210787" y="243840"/>
              <a:ext cx="6042659" cy="1367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g. 2" id="1574" name="Google Shape;1574;p147"/>
            <p:cNvPicPr preferRelativeResize="0"/>
            <p:nvPr/>
          </p:nvPicPr>
          <p:blipFill rotWithShape="1">
            <a:blip r:embed="rId3">
              <a:alphaModFix/>
            </a:blip>
            <a:srcRect b="22208" l="68324" r="15597" t="68387"/>
            <a:stretch/>
          </p:blipFill>
          <p:spPr>
            <a:xfrm>
              <a:off x="5339080" y="214472"/>
              <a:ext cx="971551" cy="5929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5" name="Google Shape;1575;p147"/>
          <p:cNvSpPr txBox="1"/>
          <p:nvPr/>
        </p:nvSpPr>
        <p:spPr>
          <a:xfrm>
            <a:off x="2264336" y="3259605"/>
            <a:ext cx="6250200" cy="15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болезнь Крона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0" i="0" lang="ru" sz="14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(она может поражать любой отдел ЖКТ)</a:t>
            </a:r>
            <a:endParaRPr b="0" i="0" sz="18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ru" sz="1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гранулематоз с полиангиитом</a:t>
            </a:r>
            <a:endParaRPr sz="18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8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1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саркоидоз</a:t>
            </a:r>
            <a:endParaRPr b="0" i="0" sz="1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васкулиты</a:t>
            </a:r>
            <a:endParaRPr b="0" i="0" sz="1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48"/>
          <p:cNvSpPr txBox="1"/>
          <p:nvPr/>
        </p:nvSpPr>
        <p:spPr>
          <a:xfrm>
            <a:off x="295550" y="302275"/>
            <a:ext cx="6897900" cy="143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Гастрит - это не клиническое,</a:t>
            </a: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15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 </a:t>
            </a: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морфологическое понятие</a:t>
            </a: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(эндоскопия с биопсией) </a:t>
            </a:r>
            <a:endParaRPr sz="3000"/>
          </a:p>
        </p:txBody>
      </p:sp>
      <p:sp>
        <p:nvSpPr>
          <p:cNvPr id="1581" name="Google Shape;1581;p148"/>
          <p:cNvSpPr txBox="1"/>
          <p:nvPr/>
        </p:nvSpPr>
        <p:spPr>
          <a:xfrm>
            <a:off x="295550" y="2062975"/>
            <a:ext cx="8356800" cy="176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это значит - у него нет </a:t>
            </a: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специфических</a:t>
            </a: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симптомов/ их сочетаний;</a:t>
            </a: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нередко течение бессимптомное</a:t>
            </a: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000"/>
          </a:p>
        </p:txBody>
      </p:sp>
      <p:pic>
        <p:nvPicPr>
          <p:cNvPr id="1582" name="Google Shape;1582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548" y="168561"/>
            <a:ext cx="1076125" cy="15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48"/>
          <p:cNvSpPr txBox="1"/>
          <p:nvPr/>
        </p:nvSpPr>
        <p:spPr>
          <a:xfrm>
            <a:off x="323675" y="4151575"/>
            <a:ext cx="8356800" cy="70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боль, диспепсия                 гастрит</a:t>
            </a:r>
            <a:endParaRPr sz="3000"/>
          </a:p>
        </p:txBody>
      </p:sp>
      <p:sp>
        <p:nvSpPr>
          <p:cNvPr id="1584" name="Google Shape;1584;p148"/>
          <p:cNvSpPr/>
          <p:nvPr/>
        </p:nvSpPr>
        <p:spPr>
          <a:xfrm>
            <a:off x="3935900" y="4280150"/>
            <a:ext cx="1076100" cy="642000"/>
          </a:xfrm>
          <a:prstGeom prst="mathNotEqual">
            <a:avLst>
              <a:gd fmla="val 14435" name="adj1"/>
              <a:gd fmla="val 6600000" name="adj2"/>
              <a:gd fmla="val 11760" name="adj3"/>
            </a:avLst>
          </a:prstGeom>
          <a:solidFill>
            <a:srgbClr val="FF808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49"/>
          <p:cNvSpPr txBox="1"/>
          <p:nvPr/>
        </p:nvSpPr>
        <p:spPr>
          <a:xfrm>
            <a:off x="238775" y="1134100"/>
            <a:ext cx="6897900" cy="157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Клиническое значение </a:t>
            </a: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диагноза</a:t>
            </a: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г</a:t>
            </a:r>
            <a:r>
              <a:rPr lang="ru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астрит состоит в том, что это предраковое состояние</a:t>
            </a:r>
            <a:endParaRPr sz="3000"/>
          </a:p>
        </p:txBody>
      </p:sp>
      <p:pic>
        <p:nvPicPr>
          <p:cNvPr id="1590" name="Google Shape;159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900" y="1048800"/>
            <a:ext cx="2285225" cy="22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595" name="Google Shape;1595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50"/>
          <p:cNvSpPr/>
          <p:nvPr/>
        </p:nvSpPr>
        <p:spPr>
          <a:xfrm>
            <a:off x="1229360" y="2618740"/>
            <a:ext cx="2354580" cy="236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150"/>
          <p:cNvSpPr txBox="1"/>
          <p:nvPr/>
        </p:nvSpPr>
        <p:spPr>
          <a:xfrm>
            <a:off x="283250" y="104175"/>
            <a:ext cx="8006400" cy="48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Суммируем п</a:t>
            </a: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атологии ЖКТ из-за хеликобактера: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6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инфекционный гастрит</a:t>
            </a:r>
            <a:endParaRPr b="0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6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6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мультифокальный атрофический гастрит</a:t>
            </a:r>
            <a:endParaRPr b="0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6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6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? другие гастриты, напр. болезнь Менетрие</a:t>
            </a:r>
            <a:endParaRPr b="0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6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6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язвенная болезнь</a:t>
            </a:r>
            <a:endParaRPr b="0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6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6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аденокарцинома</a:t>
            </a:r>
            <a:endParaRPr b="0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6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69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MALT-лимфома </a:t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602" name="Google Shape;1602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51"/>
          <p:cNvSpPr/>
          <p:nvPr/>
        </p:nvSpPr>
        <p:spPr>
          <a:xfrm>
            <a:off x="1229360" y="2618740"/>
            <a:ext cx="2354580" cy="236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151"/>
          <p:cNvSpPr txBox="1"/>
          <p:nvPr/>
        </p:nvSpPr>
        <p:spPr>
          <a:xfrm>
            <a:off x="272300" y="312198"/>
            <a:ext cx="8467200" cy="11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</a:t>
            </a:r>
            <a:r>
              <a:rPr b="0" i="0" lang="ru" sz="2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хеликобактера</a:t>
            </a:r>
            <a:r>
              <a:rPr lang="ru" sz="2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также развиваются  заболевание </a:t>
            </a:r>
            <a:r>
              <a:rPr lang="ru" sz="2800">
                <a:solidFill>
                  <a:srgbClr val="99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 пределами ЖКТ</a:t>
            </a:r>
            <a:endParaRPr b="0" i="0" sz="2800" u="none" cap="none" strike="noStrike">
              <a:solidFill>
                <a:srgbClr val="99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5" name="Google Shape;1605;p151"/>
          <p:cNvSpPr txBox="1"/>
          <p:nvPr/>
        </p:nvSpPr>
        <p:spPr>
          <a:xfrm>
            <a:off x="272300" y="1651750"/>
            <a:ext cx="8467200" cy="14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Один из механизмов связан с молекулярной мимикрией - бактерия </a:t>
            </a: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"маскируется" под человеческую клетку</a:t>
            </a:r>
            <a:endParaRPr b="0" i="0" sz="23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6" name="Google Shape;1606;p151"/>
          <p:cNvSpPr txBox="1"/>
          <p:nvPr/>
        </p:nvSpPr>
        <p:spPr>
          <a:xfrm>
            <a:off x="338400" y="3059050"/>
            <a:ext cx="8467200" cy="96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Иммунитет всё равно распознает, напр. </a:t>
            </a: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вырабатываются</a:t>
            </a: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антитела</a:t>
            </a:r>
            <a:endParaRPr b="0" i="0" sz="23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7" name="Google Shape;1607;p151"/>
          <p:cNvSpPr txBox="1"/>
          <p:nvPr/>
        </p:nvSpPr>
        <p:spPr>
          <a:xfrm>
            <a:off x="338400" y="4111925"/>
            <a:ext cx="8467200" cy="96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 они перекрестно </a:t>
            </a: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атакуют</a:t>
            </a: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 собственные </a:t>
            </a: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клетки</a:t>
            </a:r>
            <a:endParaRPr b="0" i="0" sz="23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Google Shape;161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27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152"/>
          <p:cNvSpPr txBox="1"/>
          <p:nvPr/>
        </p:nvSpPr>
        <p:spPr>
          <a:xfrm>
            <a:off x="5516100" y="568100"/>
            <a:ext cx="3627900" cy="355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изучается ассоциация </a:t>
            </a:r>
            <a:r>
              <a:rPr lang="ru" sz="2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хеликобактера и разных болезней,</a:t>
            </a:r>
            <a:endParaRPr sz="2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напр.</a:t>
            </a:r>
            <a:endParaRPr sz="2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2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FF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идиопатической тромбоцитопенической пурпуры </a:t>
            </a:r>
            <a:endParaRPr sz="2200">
              <a:solidFill>
                <a:srgbClr val="FF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(первичной иммунной тромбоцитопении)</a:t>
            </a:r>
            <a:endParaRPr sz="2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2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618" name="Google Shape;1618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153"/>
          <p:cNvSpPr/>
          <p:nvPr/>
        </p:nvSpPr>
        <p:spPr>
          <a:xfrm>
            <a:off x="1229360" y="2618740"/>
            <a:ext cx="2354580" cy="236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153"/>
          <p:cNvSpPr txBox="1"/>
          <p:nvPr/>
        </p:nvSpPr>
        <p:spPr>
          <a:xfrm>
            <a:off x="0" y="121920"/>
            <a:ext cx="8467205" cy="995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6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ЯЗВЫ</a:t>
            </a:r>
            <a:endParaRPr b="0" i="0" sz="6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1" name="Google Shape;1621;p153"/>
          <p:cNvSpPr/>
          <p:nvPr/>
        </p:nvSpPr>
        <p:spPr>
          <a:xfrm rot="2878097">
            <a:off x="2188148" y="859236"/>
            <a:ext cx="904240" cy="95092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B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153"/>
          <p:cNvSpPr/>
          <p:nvPr/>
        </p:nvSpPr>
        <p:spPr>
          <a:xfrm rot="-2678815">
            <a:off x="5303249" y="781442"/>
            <a:ext cx="904240" cy="108153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B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153"/>
          <p:cNvSpPr txBox="1"/>
          <p:nvPr/>
        </p:nvSpPr>
        <p:spPr>
          <a:xfrm>
            <a:off x="54865" y="1859235"/>
            <a:ext cx="3529076" cy="10262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язвенная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болезнь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4" name="Google Shape;1624;p153"/>
          <p:cNvSpPr txBox="1"/>
          <p:nvPr/>
        </p:nvSpPr>
        <p:spPr>
          <a:xfrm>
            <a:off x="3803905" y="1859235"/>
            <a:ext cx="5340095" cy="1554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вторичные (симптоматические) язвы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/>
          <p:nvPr/>
        </p:nvSpPr>
        <p:spPr>
          <a:xfrm>
            <a:off x="3896536" y="70550"/>
            <a:ext cx="1426800" cy="1370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/>
          <p:nvPr>
            <p:ph type="ctrTitle"/>
          </p:nvPr>
        </p:nvSpPr>
        <p:spPr>
          <a:xfrm>
            <a:off x="3563300" y="70550"/>
            <a:ext cx="20937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ECL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37"/>
          <p:cNvSpPr/>
          <p:nvPr/>
        </p:nvSpPr>
        <p:spPr>
          <a:xfrm rot="5402218">
            <a:off x="4453676" y="1434399"/>
            <a:ext cx="465000" cy="60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37"/>
          <p:cNvGrpSpPr/>
          <p:nvPr/>
        </p:nvGrpSpPr>
        <p:grpSpPr>
          <a:xfrm rot="-4673450">
            <a:off x="4060438" y="1857006"/>
            <a:ext cx="4223697" cy="3921768"/>
            <a:chOff x="-1258965" y="2388150"/>
            <a:chExt cx="2452327" cy="2134026"/>
          </a:xfrm>
        </p:grpSpPr>
        <p:sp>
          <p:nvSpPr>
            <p:cNvPr id="297" name="Google Shape;297;p37"/>
            <p:cNvSpPr/>
            <p:nvPr/>
          </p:nvSpPr>
          <p:spPr>
            <a:xfrm>
              <a:off x="-851200" y="2524550"/>
              <a:ext cx="1695000" cy="1448400"/>
            </a:xfrm>
            <a:prstGeom prst="triangle">
              <a:avLst>
                <a:gd fmla="val 50000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-432850" y="2388150"/>
              <a:ext cx="877200" cy="56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 rot="-3605684">
              <a:off x="291134" y="3644760"/>
              <a:ext cx="877314" cy="5649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 rot="3533506">
              <a:off x="-1229117" y="3718104"/>
              <a:ext cx="877372" cy="5650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-273550" y="2808350"/>
              <a:ext cx="539700" cy="4620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115100" y="3457275"/>
              <a:ext cx="539700" cy="5157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-689625" y="3531150"/>
              <a:ext cx="507600" cy="4419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37"/>
          <p:cNvGrpSpPr/>
          <p:nvPr/>
        </p:nvGrpSpPr>
        <p:grpSpPr>
          <a:xfrm rot="-1819444">
            <a:off x="5391290" y="2340806"/>
            <a:ext cx="634087" cy="752772"/>
            <a:chOff x="4504906" y="2434178"/>
            <a:chExt cx="634075" cy="752757"/>
          </a:xfrm>
        </p:grpSpPr>
        <p:sp>
          <p:nvSpPr>
            <p:cNvPr id="305" name="Google Shape;305;p37"/>
            <p:cNvSpPr/>
            <p:nvPr/>
          </p:nvSpPr>
          <p:spPr>
            <a:xfrm>
              <a:off x="4787294" y="2692535"/>
              <a:ext cx="98100" cy="494400"/>
            </a:xfrm>
            <a:prstGeom prst="roundRect">
              <a:avLst>
                <a:gd fmla="val 16667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 rot="-2571466">
              <a:off x="4638788" y="2406123"/>
              <a:ext cx="85124" cy="427075"/>
            </a:xfrm>
            <a:prstGeom prst="roundRect">
              <a:avLst>
                <a:gd fmla="val 16667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 rot="2245431">
              <a:off x="4934402" y="2421425"/>
              <a:ext cx="86884" cy="416772"/>
            </a:xfrm>
            <a:prstGeom prst="roundRect">
              <a:avLst>
                <a:gd fmla="val 16667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37"/>
          <p:cNvSpPr txBox="1"/>
          <p:nvPr>
            <p:ph type="ctrTitle"/>
          </p:nvPr>
        </p:nvSpPr>
        <p:spPr>
          <a:xfrm>
            <a:off x="5862700" y="2171400"/>
            <a:ext cx="25533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100">
                <a:latin typeface="Century Gothic"/>
                <a:ea typeface="Century Gothic"/>
                <a:cs typeface="Century Gothic"/>
                <a:sym typeface="Century Gothic"/>
              </a:rPr>
              <a:t>H2-рецепторы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p37"/>
          <p:cNvSpPr/>
          <p:nvPr/>
        </p:nvSpPr>
        <p:spPr>
          <a:xfrm rot="10800000">
            <a:off x="4803925" y="3938900"/>
            <a:ext cx="279300" cy="2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5762375" y="3982750"/>
            <a:ext cx="248700" cy="2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6D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5063975" y="3721600"/>
            <a:ext cx="698400" cy="694200"/>
          </a:xfrm>
          <a:prstGeom prst="ellipse">
            <a:avLst/>
          </a:prstGeom>
          <a:solidFill>
            <a:srgbClr val="FD7C5B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7"/>
          <p:cNvSpPr txBox="1"/>
          <p:nvPr>
            <p:ph type="ctrTitle"/>
          </p:nvPr>
        </p:nvSpPr>
        <p:spPr>
          <a:xfrm>
            <a:off x="3406900" y="3322550"/>
            <a:ext cx="26667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0000">
                <a:latin typeface="Century Gothic"/>
                <a:ea typeface="Century Gothic"/>
                <a:cs typeface="Century Gothic"/>
                <a:sym typeface="Century Gothic"/>
              </a:rPr>
              <a:t>Н</a:t>
            </a:r>
            <a:r>
              <a:rPr baseline="30000" lang="ru" sz="100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aseline="30000" sz="10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p37"/>
          <p:cNvSpPr txBox="1"/>
          <p:nvPr>
            <p:ph type="ctrTitle"/>
          </p:nvPr>
        </p:nvSpPr>
        <p:spPr>
          <a:xfrm>
            <a:off x="5946575" y="3823000"/>
            <a:ext cx="12075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К</a:t>
            </a:r>
            <a:r>
              <a:rPr baseline="30000" lang="ru" sz="24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aseline="30000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Google Shape;314;p37"/>
          <p:cNvSpPr txBox="1"/>
          <p:nvPr>
            <p:ph type="ctrTitle"/>
          </p:nvPr>
        </p:nvSpPr>
        <p:spPr>
          <a:xfrm>
            <a:off x="6169875" y="3128800"/>
            <a:ext cx="25533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ПК</a:t>
            </a:r>
            <a:endParaRPr sz="3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37"/>
          <p:cNvSpPr txBox="1"/>
          <p:nvPr>
            <p:ph type="ctrTitle"/>
          </p:nvPr>
        </p:nvSpPr>
        <p:spPr>
          <a:xfrm>
            <a:off x="3194750" y="1998350"/>
            <a:ext cx="28308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200">
                <a:latin typeface="Century Gothic"/>
                <a:ea typeface="Century Gothic"/>
                <a:cs typeface="Century Gothic"/>
                <a:sym typeface="Century Gothic"/>
              </a:rPr>
              <a:t>гистамин</a:t>
            </a:r>
            <a:endParaRPr sz="3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 rot="531">
            <a:off x="7346415" y="2863707"/>
            <a:ext cx="1797495" cy="117360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" sz="1500" u="none" cap="none" strike="noStrik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париетальные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" sz="1500" u="none" cap="none" strike="noStrike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клетки</a:t>
            </a:r>
            <a:endParaRPr b="0" i="0" sz="1500" u="none" cap="none" strike="noStrike">
              <a:solidFill>
                <a:srgbClr val="9999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629" name="Google Shape;1629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154"/>
          <p:cNvSpPr/>
          <p:nvPr/>
        </p:nvSpPr>
        <p:spPr>
          <a:xfrm>
            <a:off x="1229360" y="2618740"/>
            <a:ext cx="2354580" cy="236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154"/>
          <p:cNvSpPr txBox="1"/>
          <p:nvPr/>
        </p:nvSpPr>
        <p:spPr>
          <a:xfrm>
            <a:off x="0" y="121920"/>
            <a:ext cx="8467205" cy="995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6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ЯЗВЫ</a:t>
            </a:r>
            <a:endParaRPr b="0" i="0" sz="6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2" name="Google Shape;1632;p154"/>
          <p:cNvSpPr/>
          <p:nvPr/>
        </p:nvSpPr>
        <p:spPr>
          <a:xfrm rot="2878097">
            <a:off x="2188148" y="859236"/>
            <a:ext cx="904240" cy="95092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B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154"/>
          <p:cNvSpPr/>
          <p:nvPr/>
        </p:nvSpPr>
        <p:spPr>
          <a:xfrm rot="-2678815">
            <a:off x="5303249" y="781442"/>
            <a:ext cx="904240" cy="108153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B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154"/>
          <p:cNvSpPr txBox="1"/>
          <p:nvPr/>
        </p:nvSpPr>
        <p:spPr>
          <a:xfrm>
            <a:off x="54865" y="1859235"/>
            <a:ext cx="3529076" cy="10262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язвенная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болезнь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5" name="Google Shape;1635;p154"/>
          <p:cNvSpPr txBox="1"/>
          <p:nvPr/>
        </p:nvSpPr>
        <p:spPr>
          <a:xfrm>
            <a:off x="3803905" y="1859235"/>
            <a:ext cx="5340095" cy="1554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вторичные (симптоматические) язвы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6" name="Google Shape;1636;p154"/>
          <p:cNvSpPr txBox="1"/>
          <p:nvPr/>
        </p:nvSpPr>
        <p:spPr>
          <a:xfrm>
            <a:off x="164847" y="2885440"/>
            <a:ext cx="3529076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ведущий фактор – хеликобактер</a:t>
            </a:r>
            <a:endParaRPr b="0" i="0" sz="20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641" name="Google Shape;1641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55"/>
          <p:cNvSpPr/>
          <p:nvPr/>
        </p:nvSpPr>
        <p:spPr>
          <a:xfrm>
            <a:off x="1229360" y="2618740"/>
            <a:ext cx="2354580" cy="236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55"/>
          <p:cNvSpPr txBox="1"/>
          <p:nvPr/>
        </p:nvSpPr>
        <p:spPr>
          <a:xfrm>
            <a:off x="0" y="121920"/>
            <a:ext cx="8467205" cy="995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6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ЯЗВЫ</a:t>
            </a:r>
            <a:endParaRPr b="0" i="0" sz="6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4" name="Google Shape;1644;p155"/>
          <p:cNvSpPr/>
          <p:nvPr/>
        </p:nvSpPr>
        <p:spPr>
          <a:xfrm rot="2878097">
            <a:off x="2188148" y="859236"/>
            <a:ext cx="904240" cy="95092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B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55"/>
          <p:cNvSpPr/>
          <p:nvPr/>
        </p:nvSpPr>
        <p:spPr>
          <a:xfrm rot="-2678815">
            <a:off x="5303249" y="781442"/>
            <a:ext cx="904240" cy="108153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B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155"/>
          <p:cNvSpPr txBox="1"/>
          <p:nvPr/>
        </p:nvSpPr>
        <p:spPr>
          <a:xfrm>
            <a:off x="54865" y="1859235"/>
            <a:ext cx="3529076" cy="10262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язвенная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болезнь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7" name="Google Shape;1647;p155"/>
          <p:cNvSpPr txBox="1"/>
          <p:nvPr/>
        </p:nvSpPr>
        <p:spPr>
          <a:xfrm>
            <a:off x="3803905" y="1859235"/>
            <a:ext cx="5340095" cy="15544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вторичные (симптоматические) язвы</a:t>
            </a:r>
            <a:endParaRPr b="0" i="0" sz="36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8" name="Google Shape;1648;p155"/>
          <p:cNvSpPr txBox="1"/>
          <p:nvPr/>
        </p:nvSpPr>
        <p:spPr>
          <a:xfrm>
            <a:off x="4709414" y="3413715"/>
            <a:ext cx="3529076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вследствие другого заболевания</a:t>
            </a:r>
            <a:endParaRPr b="0" i="0" sz="20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653" name="Google Shape;1653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56"/>
          <p:cNvSpPr/>
          <p:nvPr/>
        </p:nvSpPr>
        <p:spPr>
          <a:xfrm>
            <a:off x="1229360" y="2618740"/>
            <a:ext cx="2354580" cy="236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156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6" name="Google Shape;1656;p156"/>
          <p:cNvSpPr txBox="1"/>
          <p:nvPr/>
        </p:nvSpPr>
        <p:spPr>
          <a:xfrm>
            <a:off x="1678397" y="1337242"/>
            <a:ext cx="3529076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НПВП-гастропатия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НПВП-энтеропатия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7" name="Google Shape;1657;p156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662" name="Google Shape;1662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57"/>
          <p:cNvSpPr txBox="1"/>
          <p:nvPr>
            <p:ph idx="4294967295" type="ctrTitle"/>
          </p:nvPr>
        </p:nvSpPr>
        <p:spPr>
          <a:xfrm>
            <a:off x="1655692" y="3271945"/>
            <a:ext cx="27846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00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ПгЕ</a:t>
            </a:r>
            <a:endParaRPr b="0" i="0" sz="100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4" name="Google Shape;1664;p157"/>
          <p:cNvSpPr/>
          <p:nvPr/>
        </p:nvSpPr>
        <p:spPr>
          <a:xfrm rot="-5400000">
            <a:off x="2491911" y="2085858"/>
            <a:ext cx="998700" cy="120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8080"/>
          </a:solidFill>
          <a:ln cap="flat" cmpd="sng" w="9525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DB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57"/>
          <p:cNvSpPr/>
          <p:nvPr/>
        </p:nvSpPr>
        <p:spPr>
          <a:xfrm>
            <a:off x="1788555" y="2772296"/>
            <a:ext cx="2405400" cy="2371200"/>
          </a:xfrm>
          <a:prstGeom prst="mathMultiply">
            <a:avLst>
              <a:gd fmla="val 23520" name="adj1"/>
            </a:avLst>
          </a:prstGeom>
          <a:solidFill>
            <a:srgbClr val="FF8080">
              <a:alpha val="55350"/>
            </a:srgbClr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157"/>
          <p:cNvSpPr txBox="1"/>
          <p:nvPr>
            <p:ph idx="4294967295" type="ctrTitle"/>
          </p:nvPr>
        </p:nvSpPr>
        <p:spPr>
          <a:xfrm>
            <a:off x="1148825" y="1116650"/>
            <a:ext cx="30963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72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НПВП</a:t>
            </a:r>
            <a:endParaRPr b="0" i="0" sz="72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7" name="Google Shape;1667;p157"/>
          <p:cNvSpPr txBox="1"/>
          <p:nvPr/>
        </p:nvSpPr>
        <p:spPr>
          <a:xfrm>
            <a:off x="288545" y="111715"/>
            <a:ext cx="7230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8" name="Google Shape;1668;p157"/>
          <p:cNvSpPr txBox="1"/>
          <p:nvPr/>
        </p:nvSpPr>
        <p:spPr>
          <a:xfrm>
            <a:off x="5104425" y="1983250"/>
            <a:ext cx="3824400" cy="272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Century Gothic"/>
              <a:buChar char="+"/>
            </a:pPr>
            <a:r>
              <a:rPr lang="ru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другие механизмы:</a:t>
            </a:r>
            <a:endParaRPr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сдвиг в сторону лейкотриенового пути</a:t>
            </a:r>
            <a:endParaRPr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открывание K</a:t>
            </a:r>
            <a:r>
              <a:rPr baseline="30000" lang="ru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r>
              <a:rPr lang="ru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-каналов</a:t>
            </a:r>
            <a:endParaRPr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открывание</a:t>
            </a:r>
            <a:r>
              <a:rPr lang="ru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mPTP митохондрий</a:t>
            </a:r>
            <a:endParaRPr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пр.</a:t>
            </a:r>
            <a:endParaRPr sz="20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673" name="Google Shape;1673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58"/>
          <p:cNvSpPr/>
          <p:nvPr/>
        </p:nvSpPr>
        <p:spPr>
          <a:xfrm>
            <a:off x="1229360" y="2618740"/>
            <a:ext cx="2354580" cy="236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158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6" name="Google Shape;1676;p158"/>
          <p:cNvSpPr txBox="1"/>
          <p:nvPr/>
        </p:nvSpPr>
        <p:spPr>
          <a:xfrm>
            <a:off x="1692685" y="1025038"/>
            <a:ext cx="3529076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другие лекарства 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7" name="Google Shape;1677;p158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158"/>
          <p:cNvSpPr txBox="1"/>
          <p:nvPr/>
        </p:nvSpPr>
        <p:spPr>
          <a:xfrm>
            <a:off x="1930809" y="1789497"/>
            <a:ext cx="6740751" cy="88030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(глюкокортикоиды, олмесартан, СИОЗС, цитостатики, ингибиторы иммунных контрольных точек, препараты железа и пр.) </a:t>
            </a:r>
            <a:endParaRPr b="0" i="0" sz="1800" u="none" cap="none" strike="noStrik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683" name="Google Shape;1683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59"/>
          <p:cNvSpPr/>
          <p:nvPr/>
        </p:nvSpPr>
        <p:spPr>
          <a:xfrm>
            <a:off x="1229360" y="2618740"/>
            <a:ext cx="2354580" cy="236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159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6" name="Google Shape;1686;p159"/>
          <p:cNvSpPr txBox="1"/>
          <p:nvPr/>
        </p:nvSpPr>
        <p:spPr>
          <a:xfrm>
            <a:off x="1692685" y="1025038"/>
            <a:ext cx="3529076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стрессовые язвы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7" name="Google Shape;1687;p159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159"/>
          <p:cNvSpPr txBox="1"/>
          <p:nvPr/>
        </p:nvSpPr>
        <p:spPr>
          <a:xfrm>
            <a:off x="370714" y="2217544"/>
            <a:ext cx="8379747" cy="1636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здесь под словом «стресс» имеется в виду не переживания или волнения, а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тяжелое критическое состояние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693" name="Google Shape;1693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160"/>
          <p:cNvSpPr/>
          <p:nvPr/>
        </p:nvSpPr>
        <p:spPr>
          <a:xfrm>
            <a:off x="1229360" y="2618740"/>
            <a:ext cx="2354580" cy="236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160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6" name="Google Shape;1696;p160"/>
          <p:cNvSpPr txBox="1"/>
          <p:nvPr/>
        </p:nvSpPr>
        <p:spPr>
          <a:xfrm>
            <a:off x="1692685" y="1025038"/>
            <a:ext cx="3529076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стрессовые язвы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7" name="Google Shape;1697;p160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160"/>
          <p:cNvSpPr txBox="1"/>
          <p:nvPr/>
        </p:nvSpPr>
        <p:spPr>
          <a:xfrm>
            <a:off x="1994704" y="2060625"/>
            <a:ext cx="6585600" cy="266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ожоги (язвы Курлинга)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ЧМТ (язвы Кушинга)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инфаркт миокарда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сепсис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шок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т. п.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703" name="Google Shape;1703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161"/>
          <p:cNvSpPr/>
          <p:nvPr/>
        </p:nvSpPr>
        <p:spPr>
          <a:xfrm>
            <a:off x="1229360" y="2618740"/>
            <a:ext cx="2354580" cy="236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161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6" name="Google Shape;1706;p161"/>
          <p:cNvSpPr txBox="1"/>
          <p:nvPr/>
        </p:nvSpPr>
        <p:spPr>
          <a:xfrm>
            <a:off x="1692685" y="1025038"/>
            <a:ext cx="3529076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эндокринные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7" name="Google Shape;1707;p161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161"/>
          <p:cNvSpPr txBox="1"/>
          <p:nvPr/>
        </p:nvSpPr>
        <p:spPr>
          <a:xfrm>
            <a:off x="1692675" y="1905375"/>
            <a:ext cx="5278500" cy="299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Золлингера-Эллисона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Иценко-Кушинга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гиперпаратиреоз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10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МЭН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b="0" i="0" lang="ru" sz="19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пр.</a:t>
            </a:r>
            <a:endParaRPr sz="5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713" name="Google Shape;1713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62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5" name="Google Shape;1715;p162"/>
          <p:cNvSpPr txBox="1"/>
          <p:nvPr/>
        </p:nvSpPr>
        <p:spPr>
          <a:xfrm>
            <a:off x="1692685" y="1025038"/>
            <a:ext cx="3529076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микробы, глисты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6" name="Google Shape;1716;p162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162"/>
          <p:cNvSpPr txBox="1"/>
          <p:nvPr/>
        </p:nvSpPr>
        <p:spPr>
          <a:xfrm>
            <a:off x="764250" y="2232150"/>
            <a:ext cx="7164600" cy="8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туберкулёз, гистоплазмоз, анизакидоз и т. д.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см. слайд про инфекционные гастриты </a:t>
            </a:r>
            <a:endParaRPr b="0" i="0" sz="20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722" name="Google Shape;1722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163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4" name="Google Shape;1724;p163"/>
          <p:cNvSpPr txBox="1"/>
          <p:nvPr/>
        </p:nvSpPr>
        <p:spPr>
          <a:xfrm>
            <a:off x="1736468" y="1048929"/>
            <a:ext cx="7133212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аутоиммунные/ аутовоспалительные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5" name="Google Shape;1725;p163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163"/>
          <p:cNvSpPr txBox="1"/>
          <p:nvPr/>
        </p:nvSpPr>
        <p:spPr>
          <a:xfrm>
            <a:off x="1319775" y="2346947"/>
            <a:ext cx="3638400" cy="189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болезнь Крона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СКВ</a:t>
            </a:r>
            <a:endParaRPr b="0" i="0" sz="18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васкулиты</a:t>
            </a:r>
            <a:endParaRPr b="0" i="0" sz="18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болезнь</a:t>
            </a:r>
            <a:r>
              <a:rPr lang="ru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Бехчета</a:t>
            </a:r>
            <a:endParaRPr sz="18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Ig4-связанные болезни и пр.</a:t>
            </a:r>
            <a:endParaRPr b="0" i="0" sz="18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7" name="Google Shape;1727;p163"/>
          <p:cNvSpPr txBox="1"/>
          <p:nvPr/>
        </p:nvSpPr>
        <p:spPr>
          <a:xfrm>
            <a:off x="6095492" y="2164080"/>
            <a:ext cx="2931983" cy="15759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эти болезни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нередко лечат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глюкокортикоидами,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цитостатиками</a:t>
            </a:r>
            <a:endParaRPr b="0" i="0" sz="12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8" name="Google Shape;1728;p163"/>
          <p:cNvSpPr txBox="1"/>
          <p:nvPr/>
        </p:nvSpPr>
        <p:spPr>
          <a:xfrm>
            <a:off x="5576203" y="2398601"/>
            <a:ext cx="519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5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="0" i="0" sz="50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ctrTitle"/>
          </p:nvPr>
        </p:nvSpPr>
        <p:spPr>
          <a:xfrm>
            <a:off x="215850" y="77500"/>
            <a:ext cx="87123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5700">
                <a:latin typeface="Century Gothic"/>
                <a:ea typeface="Century Gothic"/>
                <a:cs typeface="Century Gothic"/>
                <a:sym typeface="Century Gothic"/>
              </a:rPr>
              <a:t>ГИПЕРГАСТРИНЕМИЯ</a:t>
            </a:r>
            <a:endParaRPr sz="5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38"/>
          <p:cNvSpPr/>
          <p:nvPr/>
        </p:nvSpPr>
        <p:spPr>
          <a:xfrm rot="5402855">
            <a:off x="1548300" y="830200"/>
            <a:ext cx="722400" cy="103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 rot="5402855">
            <a:off x="6786075" y="830200"/>
            <a:ext cx="722400" cy="103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8"/>
          <p:cNvSpPr txBox="1"/>
          <p:nvPr>
            <p:ph type="ctrTitle"/>
          </p:nvPr>
        </p:nvSpPr>
        <p:spPr>
          <a:xfrm>
            <a:off x="0" y="1972375"/>
            <a:ext cx="3819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на фоне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ахлоргидрии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(напр. аутоиммунный 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гастрит)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38"/>
          <p:cNvSpPr txBox="1"/>
          <p:nvPr>
            <p:ph type="ctrTitle"/>
          </p:nvPr>
        </p:nvSpPr>
        <p:spPr>
          <a:xfrm>
            <a:off x="208050" y="3500825"/>
            <a:ext cx="34029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G-клетки чувствуют недостаток кислоты и продуцируют гастрин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733" name="Google Shape;1733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164"/>
          <p:cNvSpPr txBox="1"/>
          <p:nvPr/>
        </p:nvSpPr>
        <p:spPr>
          <a:xfrm>
            <a:off x="288545" y="111715"/>
            <a:ext cx="7230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5" name="Google Shape;1735;p164"/>
          <p:cNvSpPr txBox="1"/>
          <p:nvPr/>
        </p:nvSpPr>
        <p:spPr>
          <a:xfrm>
            <a:off x="1736468" y="1048929"/>
            <a:ext cx="7133100" cy="77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первичные</a:t>
            </a:r>
            <a:r>
              <a:rPr lang="ru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иммунодефициты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6" name="Google Shape;1736;p164"/>
          <p:cNvSpPr/>
          <p:nvPr/>
        </p:nvSpPr>
        <p:spPr>
          <a:xfrm>
            <a:off x="1131825" y="1337242"/>
            <a:ext cx="432900" cy="41670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64"/>
          <p:cNvSpPr txBox="1"/>
          <p:nvPr/>
        </p:nvSpPr>
        <p:spPr>
          <a:xfrm>
            <a:off x="116450" y="2166775"/>
            <a:ext cx="4747500" cy="13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ОВИН</a:t>
            </a:r>
            <a:endParaRPr b="0" i="0" sz="18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хроническая гранулематозная болезнь</a:t>
            </a:r>
            <a:endParaRPr b="0" i="0" sz="18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IPEX</a:t>
            </a:r>
            <a:endParaRPr sz="18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пр.</a:t>
            </a:r>
            <a:endParaRPr b="0" i="0" sz="18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8" name="Google Shape;1738;p164"/>
          <p:cNvSpPr txBox="1"/>
          <p:nvPr/>
        </p:nvSpPr>
        <p:spPr>
          <a:xfrm>
            <a:off x="6115925" y="2166775"/>
            <a:ext cx="2083500" cy="13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из-за них активируются микробы, напр. CMV </a:t>
            </a:r>
            <a:endParaRPr b="0" i="0" sz="18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9" name="Google Shape;1739;p164"/>
          <p:cNvSpPr txBox="1"/>
          <p:nvPr/>
        </p:nvSpPr>
        <p:spPr>
          <a:xfrm>
            <a:off x="6115925" y="3476875"/>
            <a:ext cx="2333100" cy="13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лечение может включать глюкокортикоиды</a:t>
            </a:r>
            <a:endParaRPr sz="18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цитостатики</a:t>
            </a:r>
            <a:endParaRPr sz="18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0" name="Google Shape;1740;p164"/>
          <p:cNvSpPr txBox="1"/>
          <p:nvPr/>
        </p:nvSpPr>
        <p:spPr>
          <a:xfrm>
            <a:off x="5576203" y="2398601"/>
            <a:ext cx="519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5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="0" i="0" sz="50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1" name="Google Shape;1741;p164"/>
          <p:cNvSpPr txBox="1"/>
          <p:nvPr/>
        </p:nvSpPr>
        <p:spPr>
          <a:xfrm>
            <a:off x="5660678" y="3748276"/>
            <a:ext cx="5193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5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="0" i="0" sz="50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746" name="Google Shape;174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65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8" name="Google Shape;1748;p165"/>
          <p:cNvSpPr txBox="1"/>
          <p:nvPr/>
        </p:nvSpPr>
        <p:spPr>
          <a:xfrm>
            <a:off x="1736468" y="1048929"/>
            <a:ext cx="7133212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гепатогенные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9" name="Google Shape;1749;p165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65"/>
          <p:cNvSpPr txBox="1"/>
          <p:nvPr/>
        </p:nvSpPr>
        <p:spPr>
          <a:xfrm>
            <a:off x="1050545" y="2044564"/>
            <a:ext cx="7433055" cy="8215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цирроз и портальная гастропатия</a:t>
            </a:r>
            <a:endParaRPr b="0" i="0" sz="32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755" name="Google Shape;1755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66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7" name="Google Shape;1757;p166"/>
          <p:cNvSpPr txBox="1"/>
          <p:nvPr/>
        </p:nvSpPr>
        <p:spPr>
          <a:xfrm>
            <a:off x="1736468" y="1048929"/>
            <a:ext cx="7133212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панкреатогенные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8" name="Google Shape;1758;p166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166"/>
          <p:cNvSpPr txBox="1"/>
          <p:nvPr/>
        </p:nvSpPr>
        <p:spPr>
          <a:xfrm>
            <a:off x="764253" y="1871798"/>
            <a:ext cx="8379747" cy="8215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 возможно, их тоже следует отнести к стрессовым</a:t>
            </a:r>
            <a:endParaRPr b="0" i="0" sz="20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764" name="Google Shape;1764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167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6" name="Google Shape;1766;p167"/>
          <p:cNvSpPr txBox="1"/>
          <p:nvPr/>
        </p:nvSpPr>
        <p:spPr>
          <a:xfrm>
            <a:off x="1736468" y="1048929"/>
            <a:ext cx="7133212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уремические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7" name="Google Shape;1767;p167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67"/>
          <p:cNvSpPr txBox="1"/>
          <p:nvPr/>
        </p:nvSpPr>
        <p:spPr>
          <a:xfrm>
            <a:off x="764253" y="1871798"/>
            <a:ext cx="8379747" cy="8215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 почечной недостаточности</a:t>
            </a:r>
            <a:endParaRPr b="0" i="0" sz="20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773" name="Google Shape;1773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168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5" name="Google Shape;1775;p168"/>
          <p:cNvSpPr txBox="1"/>
          <p:nvPr/>
        </p:nvSpPr>
        <p:spPr>
          <a:xfrm>
            <a:off x="1736468" y="1048929"/>
            <a:ext cx="7133212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кардиогенные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6" name="Google Shape;1776;p168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168"/>
          <p:cNvSpPr txBox="1"/>
          <p:nvPr/>
        </p:nvSpPr>
        <p:spPr>
          <a:xfrm>
            <a:off x="1961375" y="1786802"/>
            <a:ext cx="8379900" cy="156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ХСН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синдром Хейда (Heyde)</a:t>
            </a:r>
            <a:endParaRPr b="0" i="0" sz="28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пр.</a:t>
            </a:r>
            <a:endParaRPr b="0" i="0" sz="28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782" name="Google Shape;1782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69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4" name="Google Shape;1784;p169"/>
          <p:cNvSpPr txBox="1"/>
          <p:nvPr/>
        </p:nvSpPr>
        <p:spPr>
          <a:xfrm>
            <a:off x="1736468" y="1048929"/>
            <a:ext cx="7133212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гематогенные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5" name="Google Shape;1785;p169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69"/>
          <p:cNvSpPr txBox="1"/>
          <p:nvPr/>
        </p:nvSpPr>
        <p:spPr>
          <a:xfrm>
            <a:off x="2044190" y="1953123"/>
            <a:ext cx="7012200" cy="12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ХМЛ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мастоцитоз</a:t>
            </a:r>
            <a:endParaRPr b="0" i="0" sz="28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791" name="Google Shape;1791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170"/>
          <p:cNvSpPr txBox="1"/>
          <p:nvPr/>
        </p:nvSpPr>
        <p:spPr>
          <a:xfrm>
            <a:off x="288545" y="111715"/>
            <a:ext cx="7229855" cy="8128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3" name="Google Shape;1793;p170"/>
          <p:cNvSpPr txBox="1"/>
          <p:nvPr/>
        </p:nvSpPr>
        <p:spPr>
          <a:xfrm>
            <a:off x="1736468" y="1048929"/>
            <a:ext cx="7133212" cy="779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другие</a:t>
            </a:r>
            <a:endParaRPr b="0" i="0" sz="28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4" name="Google Shape;1794;p170"/>
          <p:cNvSpPr/>
          <p:nvPr/>
        </p:nvSpPr>
        <p:spPr>
          <a:xfrm>
            <a:off x="1131825" y="1337242"/>
            <a:ext cx="432815" cy="416560"/>
          </a:xfrm>
          <a:prstGeom prst="ellipse">
            <a:avLst/>
          </a:prstGeom>
          <a:solidFill>
            <a:srgbClr val="FF9B9B"/>
          </a:solidFill>
          <a:ln cap="flat" cmpd="sng" w="25400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9B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70"/>
          <p:cNvSpPr txBox="1"/>
          <p:nvPr/>
        </p:nvSpPr>
        <p:spPr>
          <a:xfrm>
            <a:off x="1522925" y="2001525"/>
            <a:ext cx="5168400" cy="150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химикаты</a:t>
            </a:r>
            <a:endParaRPr sz="2800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механическая травма,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8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болезнь Дьелафуа</a:t>
            </a:r>
            <a:endParaRPr b="0" i="0" sz="28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800" name="Google Shape;1800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Google Shape;1801;p171"/>
          <p:cNvSpPr txBox="1"/>
          <p:nvPr/>
        </p:nvSpPr>
        <p:spPr>
          <a:xfrm>
            <a:off x="288545" y="111715"/>
            <a:ext cx="7230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2" name="Google Shape;1802;p171"/>
          <p:cNvSpPr txBox="1"/>
          <p:nvPr/>
        </p:nvSpPr>
        <p:spPr>
          <a:xfrm>
            <a:off x="845275" y="924425"/>
            <a:ext cx="6794100" cy="40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НПВП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другие лекарства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стрессовые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эндокринные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микробы, глисты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аутоиммунные/ аутовоспалительные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первичные иммунодефициты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гепатогенные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панкреатогенные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уремические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кардиогенные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гематогенные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и др.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3" name="Google Shape;1803;p171"/>
          <p:cNvSpPr/>
          <p:nvPr/>
        </p:nvSpPr>
        <p:spPr>
          <a:xfrm>
            <a:off x="1092625" y="943025"/>
            <a:ext cx="6755100" cy="405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4" name="Google Shape;1804;p171"/>
          <p:cNvSpPr txBox="1"/>
          <p:nvPr/>
        </p:nvSpPr>
        <p:spPr>
          <a:xfrm>
            <a:off x="1846700" y="1040062"/>
            <a:ext cx="7133100" cy="325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00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i="0" sz="20000" u="none" cap="none" strike="noStrik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licobacter pylori and gastrointestinal tract adenocarcinomas | Nature  Reviews Cancer" id="1809" name="Google Shape;1809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40973" y="-2027034"/>
            <a:ext cx="4286250" cy="14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172"/>
          <p:cNvSpPr txBox="1"/>
          <p:nvPr/>
        </p:nvSpPr>
        <p:spPr>
          <a:xfrm>
            <a:off x="288545" y="111715"/>
            <a:ext cx="7230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Симптоматические язвы</a:t>
            </a:r>
            <a:endParaRPr b="0" i="0" sz="3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1" name="Google Shape;1811;p172"/>
          <p:cNvSpPr txBox="1"/>
          <p:nvPr/>
        </p:nvSpPr>
        <p:spPr>
          <a:xfrm>
            <a:off x="845275" y="924425"/>
            <a:ext cx="6794100" cy="40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НПВП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другие лекарства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стрессовые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эндокринные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микробы, глисты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аутоиммунные/ аутовоспалительные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первичные иммунодефициты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гепатогенные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панкреатогенные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уремические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кардиогенные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гематогенные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и др.</a:t>
            </a:r>
            <a:endParaRPr sz="22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ctrTitle"/>
          </p:nvPr>
        </p:nvSpPr>
        <p:spPr>
          <a:xfrm>
            <a:off x="215850" y="77500"/>
            <a:ext cx="87123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5700">
                <a:latin typeface="Century Gothic"/>
                <a:ea typeface="Century Gothic"/>
                <a:cs typeface="Century Gothic"/>
                <a:sym typeface="Century Gothic"/>
              </a:rPr>
              <a:t>ГИПЕРГАСТРИНЕМИЯ</a:t>
            </a:r>
            <a:endParaRPr sz="5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p39"/>
          <p:cNvSpPr/>
          <p:nvPr/>
        </p:nvSpPr>
        <p:spPr>
          <a:xfrm rot="5402855">
            <a:off x="1548300" y="830200"/>
            <a:ext cx="722400" cy="103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9"/>
          <p:cNvSpPr/>
          <p:nvPr/>
        </p:nvSpPr>
        <p:spPr>
          <a:xfrm rot="5402855">
            <a:off x="6786075" y="830200"/>
            <a:ext cx="722400" cy="103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9"/>
          <p:cNvSpPr txBox="1"/>
          <p:nvPr>
            <p:ph type="ctrTitle"/>
          </p:nvPr>
        </p:nvSpPr>
        <p:spPr>
          <a:xfrm>
            <a:off x="2190775" y="1540538"/>
            <a:ext cx="69003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7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 хеликобактерной инфекции</a:t>
            </a:r>
            <a:endParaRPr sz="24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(H. pylori защелачивает антрум)</a:t>
            </a:r>
            <a:endParaRPr sz="24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" name="Google Shape;334;p39"/>
          <p:cNvSpPr txBox="1"/>
          <p:nvPr>
            <p:ph type="ctrTitle"/>
          </p:nvPr>
        </p:nvSpPr>
        <p:spPr>
          <a:xfrm>
            <a:off x="2084925" y="2572976"/>
            <a:ext cx="6900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гастринома </a:t>
            </a:r>
            <a:endParaRPr sz="20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(синдром Золлингера-Эллисона)</a:t>
            </a:r>
            <a:endParaRPr sz="20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39"/>
          <p:cNvSpPr txBox="1"/>
          <p:nvPr>
            <p:ph type="ctrTitle"/>
          </p:nvPr>
        </p:nvSpPr>
        <p:spPr>
          <a:xfrm>
            <a:off x="3491575" y="4144850"/>
            <a:ext cx="57699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BF4E3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этих случаях избыток гастрина стимулирует кислотопродукцию</a:t>
            </a:r>
            <a:endParaRPr sz="2400">
              <a:solidFill>
                <a:srgbClr val="BF4E3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4091725" y="4191500"/>
            <a:ext cx="4569600" cy="35400"/>
          </a:xfrm>
          <a:prstGeom prst="rect">
            <a:avLst/>
          </a:prstGeom>
          <a:solidFill>
            <a:srgbClr val="BF4E30"/>
          </a:solidFill>
          <a:ln cap="flat" cmpd="sng" w="9525">
            <a:solidFill>
              <a:srgbClr val="BF4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9"/>
          <p:cNvSpPr txBox="1"/>
          <p:nvPr>
            <p:ph type="ctrTitle"/>
          </p:nvPr>
        </p:nvSpPr>
        <p:spPr>
          <a:xfrm>
            <a:off x="2084925" y="3258602"/>
            <a:ext cx="6900300" cy="428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цирроз</a:t>
            </a:r>
            <a:endParaRPr sz="20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2084925" y="3655532"/>
            <a:ext cx="6900300" cy="428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ru" sz="2000" u="none" cap="none" strike="noStrike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гиперкальциемия</a:t>
            </a:r>
            <a:endParaRPr b="0" i="0" sz="2000" u="none" cap="none" strike="noStrike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/>
          <p:nvPr/>
        </p:nvSpPr>
        <p:spPr>
          <a:xfrm>
            <a:off x="776897" y="249863"/>
            <a:ext cx="657674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32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гастринома или синдром Золлингера-Эллисона</a:t>
            </a:r>
            <a:endParaRPr/>
          </a:p>
        </p:txBody>
      </p:sp>
      <p:grpSp>
        <p:nvGrpSpPr>
          <p:cNvPr id="344" name="Google Shape;344;p40"/>
          <p:cNvGrpSpPr/>
          <p:nvPr/>
        </p:nvGrpSpPr>
        <p:grpSpPr>
          <a:xfrm flipH="1" rot="5400000">
            <a:off x="4221782" y="2802269"/>
            <a:ext cx="3378223" cy="549265"/>
            <a:chOff x="1787575" y="1748013"/>
            <a:chExt cx="4317000" cy="423300"/>
          </a:xfrm>
        </p:grpSpPr>
        <p:sp>
          <p:nvSpPr>
            <p:cNvPr id="345" name="Google Shape;345;p40"/>
            <p:cNvSpPr/>
            <p:nvPr/>
          </p:nvSpPr>
          <p:spPr>
            <a:xfrm rot="5400000">
              <a:off x="3892988" y="-357387"/>
              <a:ext cx="106175" cy="4317000"/>
            </a:xfrm>
            <a:prstGeom prst="rect">
              <a:avLst/>
            </a:prstGeom>
            <a:solidFill>
              <a:srgbClr val="FF9B9B"/>
            </a:solidFill>
            <a:ln cap="flat" cmpd="sng" w="9525">
              <a:solidFill>
                <a:srgbClr val="FF9B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3350688" y="1748013"/>
              <a:ext cx="156600" cy="423300"/>
            </a:xfrm>
            <a:prstGeom prst="rect">
              <a:avLst/>
            </a:prstGeom>
            <a:solidFill>
              <a:srgbClr val="FF9B9B"/>
            </a:solidFill>
            <a:ln cap="flat" cmpd="sng" w="9525">
              <a:solidFill>
                <a:srgbClr val="FF9B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4871275" y="1748013"/>
              <a:ext cx="156600" cy="423300"/>
            </a:xfrm>
            <a:prstGeom prst="rect">
              <a:avLst/>
            </a:prstGeom>
            <a:solidFill>
              <a:srgbClr val="FF9B9B"/>
            </a:solidFill>
            <a:ln cap="flat" cmpd="sng" w="9525">
              <a:solidFill>
                <a:srgbClr val="FF9B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1787800" y="1748013"/>
              <a:ext cx="156600" cy="423300"/>
            </a:xfrm>
            <a:prstGeom prst="rect">
              <a:avLst/>
            </a:prstGeom>
            <a:solidFill>
              <a:srgbClr val="FF9B9B"/>
            </a:solidFill>
            <a:ln cap="flat" cmpd="sng" w="9525">
              <a:solidFill>
                <a:srgbClr val="FF9B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40"/>
          <p:cNvSpPr txBox="1"/>
          <p:nvPr/>
        </p:nvSpPr>
        <p:spPr>
          <a:xfrm>
            <a:off x="0" y="1926398"/>
            <a:ext cx="5316222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ru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очень много гастрина в крови (&gt;)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ru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очень много кислоты в желудке и ДПК</a:t>
            </a:r>
            <a:endParaRPr b="0" i="0" sz="20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0" name="Google Shape;3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61" y="122555"/>
            <a:ext cx="1343074" cy="152939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0"/>
          <p:cNvSpPr/>
          <p:nvPr/>
        </p:nvSpPr>
        <p:spPr>
          <a:xfrm>
            <a:off x="6654994" y="1754782"/>
            <a:ext cx="231394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4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(чаще всего локализуется в тонкой кишке, панкреасе)</a:t>
            </a:r>
            <a:endParaRPr b="0" i="0" sz="14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114302" y="3152259"/>
            <a:ext cx="5316222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ru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необычные язвы ДПК: </a:t>
            </a:r>
            <a:endParaRPr b="0" i="0" sz="20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ru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множественные, залуковичные</a:t>
            </a:r>
            <a:endParaRPr b="0" i="0" sz="20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192760" y="4331716"/>
            <a:ext cx="5316222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ru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диарея, стеаторея</a:t>
            </a:r>
            <a:endParaRPr b="0" i="0" sz="20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4134984" y="4766014"/>
            <a:ext cx="1231899" cy="394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ru" sz="14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почему?</a:t>
            </a:r>
            <a:endParaRPr b="0" i="0" sz="1400" u="none" cap="none" strike="noStrik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5FC0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1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41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C0CE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1"/>
          <p:cNvSpPr txBox="1"/>
          <p:nvPr>
            <p:ph type="ctrTitle"/>
          </p:nvPr>
        </p:nvSpPr>
        <p:spPr>
          <a:xfrm>
            <a:off x="3303500" y="517600"/>
            <a:ext cx="4712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соматостатин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41"/>
          <p:cNvSpPr txBox="1"/>
          <p:nvPr>
            <p:ph type="ctrTitle"/>
          </p:nvPr>
        </p:nvSpPr>
        <p:spPr>
          <a:xfrm>
            <a:off x="437400" y="1680800"/>
            <a:ext cx="2749800" cy="21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желудок</a:t>
            </a:r>
            <a:endParaRPr sz="24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кишка </a:t>
            </a:r>
            <a:endParaRPr sz="24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панкреас</a:t>
            </a:r>
            <a:endParaRPr sz="24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др.</a:t>
            </a:r>
            <a:endParaRPr sz="14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34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5FC0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2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p42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C0CE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2"/>
          <p:cNvSpPr txBox="1"/>
          <p:nvPr>
            <p:ph type="ctrTitle"/>
          </p:nvPr>
        </p:nvSpPr>
        <p:spPr>
          <a:xfrm>
            <a:off x="3303500" y="517600"/>
            <a:ext cx="4712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соматостатин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42"/>
          <p:cNvSpPr/>
          <p:nvPr/>
        </p:nvSpPr>
        <p:spPr>
          <a:xfrm rot="-4527595">
            <a:off x="454254" y="1900608"/>
            <a:ext cx="877091" cy="8014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C0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2"/>
          <p:cNvSpPr txBox="1"/>
          <p:nvPr>
            <p:ph type="ctrTitle"/>
          </p:nvPr>
        </p:nvSpPr>
        <p:spPr>
          <a:xfrm>
            <a:off x="279950" y="2524200"/>
            <a:ext cx="7401300" cy="12045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000">
                <a:latin typeface="Century Gothic"/>
                <a:ea typeface="Century Gothic"/>
                <a:cs typeface="Century Gothic"/>
                <a:sym typeface="Century Gothic"/>
              </a:rPr>
              <a:t>закисление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000">
                <a:latin typeface="Century Gothic"/>
                <a:ea typeface="Century Gothic"/>
                <a:cs typeface="Century Gothic"/>
                <a:sym typeface="Century Gothic"/>
              </a:rPr>
              <a:t>урокортин-3 в панкреасе</a:t>
            </a:r>
            <a:br>
              <a:rPr lang="ru" sz="30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ru" sz="160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(выделяется вместе с инсулином, глюкагоном)</a:t>
            </a:r>
            <a:endParaRPr sz="16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5FC0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3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43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C0CE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3"/>
          <p:cNvSpPr txBox="1"/>
          <p:nvPr>
            <p:ph type="ctrTitle"/>
          </p:nvPr>
        </p:nvSpPr>
        <p:spPr>
          <a:xfrm>
            <a:off x="3303500" y="517600"/>
            <a:ext cx="4712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соматостатин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2" name="Google Shape;382;p43"/>
          <p:cNvSpPr/>
          <p:nvPr/>
        </p:nvSpPr>
        <p:spPr>
          <a:xfrm rot="5400000">
            <a:off x="4766400" y="1309900"/>
            <a:ext cx="7758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C0CE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3"/>
          <p:cNvSpPr txBox="1"/>
          <p:nvPr>
            <p:ph type="ctrTitle"/>
          </p:nvPr>
        </p:nvSpPr>
        <p:spPr>
          <a:xfrm>
            <a:off x="2797950" y="1976625"/>
            <a:ext cx="4712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все тормозит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ctrTitle"/>
          </p:nvPr>
        </p:nvSpPr>
        <p:spPr>
          <a:xfrm>
            <a:off x="3885835" y="1206845"/>
            <a:ext cx="4935600" cy="29397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8000">
                <a:latin typeface="Century Gothic"/>
                <a:ea typeface="Century Gothic"/>
                <a:cs typeface="Century Gothic"/>
                <a:sym typeface="Century Gothic"/>
              </a:rPr>
              <a:t>гормоны ЖКТ</a:t>
            </a:r>
            <a:endParaRPr sz="8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9" name="Google Shape;149;p26"/>
          <p:cNvGrpSpPr/>
          <p:nvPr/>
        </p:nvGrpSpPr>
        <p:grpSpPr>
          <a:xfrm>
            <a:off x="2080900" y="2264250"/>
            <a:ext cx="1630200" cy="2232265"/>
            <a:chOff x="2080900" y="2264250"/>
            <a:chExt cx="1630200" cy="2232265"/>
          </a:xfrm>
        </p:grpSpPr>
        <p:sp>
          <p:nvSpPr>
            <p:cNvPr id="150" name="Google Shape;150;p26"/>
            <p:cNvSpPr/>
            <p:nvPr/>
          </p:nvSpPr>
          <p:spPr>
            <a:xfrm>
              <a:off x="2080900" y="2264250"/>
              <a:ext cx="1630200" cy="699900"/>
            </a:xfrm>
            <a:prstGeom prst="roundRect">
              <a:avLst>
                <a:gd fmla="val 16667" name="adj"/>
              </a:avLst>
            </a:prstGeom>
            <a:solidFill>
              <a:srgbClr val="FF90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2080900" y="3030432"/>
              <a:ext cx="1630200" cy="699900"/>
            </a:xfrm>
            <a:prstGeom prst="roundRect">
              <a:avLst>
                <a:gd fmla="val 16667" name="adj"/>
              </a:avLst>
            </a:prstGeom>
            <a:solidFill>
              <a:srgbClr val="37D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2080900" y="3796615"/>
              <a:ext cx="1630200" cy="699900"/>
            </a:xfrm>
            <a:prstGeom prst="roundRect">
              <a:avLst>
                <a:gd fmla="val 16667" name="adj"/>
              </a:avLst>
            </a:prstGeom>
            <a:solidFill>
              <a:srgbClr val="038A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5FC0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4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0" name="Google Shape;390;p44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C0CE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4"/>
          <p:cNvSpPr txBox="1"/>
          <p:nvPr>
            <p:ph type="ctrTitle"/>
          </p:nvPr>
        </p:nvSpPr>
        <p:spPr>
          <a:xfrm>
            <a:off x="3303500" y="517600"/>
            <a:ext cx="4712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соматостатин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2" name="Google Shape;392;p44"/>
          <p:cNvSpPr/>
          <p:nvPr/>
        </p:nvSpPr>
        <p:spPr>
          <a:xfrm rot="5400000">
            <a:off x="4766400" y="1309900"/>
            <a:ext cx="7758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C0CE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4"/>
          <p:cNvSpPr txBox="1"/>
          <p:nvPr>
            <p:ph type="ctrTitle"/>
          </p:nvPr>
        </p:nvSpPr>
        <p:spPr>
          <a:xfrm>
            <a:off x="2797950" y="1976625"/>
            <a:ext cx="4712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все тормозит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5076000" y="2781825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4"/>
          <p:cNvSpPr/>
          <p:nvPr/>
        </p:nvSpPr>
        <p:spPr>
          <a:xfrm rot="5400000">
            <a:off x="4139350" y="-6825"/>
            <a:ext cx="156600" cy="65805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4"/>
          <p:cNvSpPr/>
          <p:nvPr/>
        </p:nvSpPr>
        <p:spPr>
          <a:xfrm>
            <a:off x="2490513" y="3205125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4"/>
          <p:cNvSpPr/>
          <p:nvPr/>
        </p:nvSpPr>
        <p:spPr>
          <a:xfrm>
            <a:off x="4011100" y="3205125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4"/>
          <p:cNvSpPr/>
          <p:nvPr/>
        </p:nvSpPr>
        <p:spPr>
          <a:xfrm>
            <a:off x="7351300" y="3205125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4"/>
          <p:cNvSpPr txBox="1"/>
          <p:nvPr>
            <p:ph type="ctrTitle"/>
          </p:nvPr>
        </p:nvSpPr>
        <p:spPr>
          <a:xfrm rot="-4811351">
            <a:off x="4210331" y="3032904"/>
            <a:ext cx="883825" cy="3842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sst2R</a:t>
            </a:r>
            <a:endParaRPr sz="2000">
              <a:solidFill>
                <a:srgbClr val="9999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00" name="Google Shape;400;p44"/>
          <p:cNvGrpSpPr/>
          <p:nvPr/>
        </p:nvGrpSpPr>
        <p:grpSpPr>
          <a:xfrm rot="-4678469">
            <a:off x="229856" y="3309342"/>
            <a:ext cx="1771443" cy="1821399"/>
            <a:chOff x="-1258965" y="2388150"/>
            <a:chExt cx="2452327" cy="2134026"/>
          </a:xfrm>
        </p:grpSpPr>
        <p:sp>
          <p:nvSpPr>
            <p:cNvPr id="401" name="Google Shape;401;p44"/>
            <p:cNvSpPr/>
            <p:nvPr/>
          </p:nvSpPr>
          <p:spPr>
            <a:xfrm>
              <a:off x="-851200" y="2524550"/>
              <a:ext cx="1695000" cy="1448400"/>
            </a:xfrm>
            <a:prstGeom prst="triangle">
              <a:avLst>
                <a:gd fmla="val 50000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-432850" y="2388150"/>
              <a:ext cx="877200" cy="56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4"/>
            <p:cNvSpPr/>
            <p:nvPr/>
          </p:nvSpPr>
          <p:spPr>
            <a:xfrm rot="-3605684">
              <a:off x="291134" y="3644760"/>
              <a:ext cx="877314" cy="5649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4"/>
            <p:cNvSpPr/>
            <p:nvPr/>
          </p:nvSpPr>
          <p:spPr>
            <a:xfrm rot="3533506">
              <a:off x="-1229117" y="3718104"/>
              <a:ext cx="877372" cy="5650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-273550" y="2808350"/>
              <a:ext cx="539700" cy="4620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115100" y="3457275"/>
              <a:ext cx="539700" cy="5157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-689625" y="3531150"/>
              <a:ext cx="507600" cy="4419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44"/>
          <p:cNvSpPr txBox="1"/>
          <p:nvPr>
            <p:ph type="ctrTitle"/>
          </p:nvPr>
        </p:nvSpPr>
        <p:spPr>
          <a:xfrm>
            <a:off x="92250" y="4308525"/>
            <a:ext cx="9483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100">
                <a:latin typeface="Century Gothic"/>
                <a:ea typeface="Century Gothic"/>
                <a:cs typeface="Century Gothic"/>
                <a:sym typeface="Century Gothic"/>
              </a:rPr>
              <a:t>HCl</a:t>
            </a:r>
            <a:endParaRPr sz="3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44"/>
          <p:cNvSpPr txBox="1"/>
          <p:nvPr>
            <p:ph type="ctrTitle"/>
          </p:nvPr>
        </p:nvSpPr>
        <p:spPr>
          <a:xfrm>
            <a:off x="1715725" y="3591200"/>
            <a:ext cx="17688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панкреас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Google Shape;410;p44"/>
          <p:cNvSpPr txBox="1"/>
          <p:nvPr>
            <p:ph type="ctrTitle"/>
          </p:nvPr>
        </p:nvSpPr>
        <p:spPr>
          <a:xfrm>
            <a:off x="2224175" y="4011125"/>
            <a:ext cx="1194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экзо-</a:t>
            </a:r>
            <a:endParaRPr sz="2000">
              <a:solidFill>
                <a:srgbClr val="9999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эндо-</a:t>
            </a:r>
            <a:endParaRPr sz="2000">
              <a:solidFill>
                <a:srgbClr val="9999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44"/>
          <p:cNvSpPr/>
          <p:nvPr/>
        </p:nvSpPr>
        <p:spPr>
          <a:xfrm>
            <a:off x="927625" y="3205125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4"/>
          <p:cNvSpPr txBox="1"/>
          <p:nvPr>
            <p:ph type="ctrTitle"/>
          </p:nvPr>
        </p:nvSpPr>
        <p:spPr>
          <a:xfrm>
            <a:off x="3347475" y="3591200"/>
            <a:ext cx="2150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200">
                <a:solidFill>
                  <a:srgbClr val="00B6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желчеотток</a:t>
            </a:r>
            <a:endParaRPr sz="2200">
              <a:solidFill>
                <a:srgbClr val="00B6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p44"/>
          <p:cNvSpPr txBox="1"/>
          <p:nvPr>
            <p:ph type="ctrTitle"/>
          </p:nvPr>
        </p:nvSpPr>
        <p:spPr>
          <a:xfrm>
            <a:off x="6084825" y="3628425"/>
            <a:ext cx="2861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900">
                <a:latin typeface="Century Gothic"/>
                <a:ea typeface="Century Gothic"/>
                <a:cs typeface="Century Gothic"/>
                <a:sym typeface="Century Gothic"/>
              </a:rPr>
              <a:t>и другое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900">
                <a:latin typeface="Century Gothic"/>
                <a:ea typeface="Century Gothic"/>
                <a:cs typeface="Century Gothic"/>
                <a:sym typeface="Century Gothic"/>
              </a:rPr>
              <a:t>напр. аденогипофиз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00" y="115675"/>
            <a:ext cx="1008300" cy="15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5"/>
          <p:cNvSpPr txBox="1"/>
          <p:nvPr>
            <p:ph type="ctrTitle"/>
          </p:nvPr>
        </p:nvSpPr>
        <p:spPr>
          <a:xfrm>
            <a:off x="1202500" y="1012500"/>
            <a:ext cx="65763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клиническое значение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45"/>
          <p:cNvSpPr txBox="1"/>
          <p:nvPr>
            <p:ph type="ctrTitle"/>
          </p:nvPr>
        </p:nvSpPr>
        <p:spPr>
          <a:xfrm>
            <a:off x="655850" y="2078275"/>
            <a:ext cx="80697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1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соматостатинома</a:t>
            </a:r>
            <a:endParaRPr sz="3100">
              <a:solidFill>
                <a:srgbClr val="038A9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300">
              <a:solidFill>
                <a:srgbClr val="038A9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1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лекарства-аналоги соматостатина</a:t>
            </a:r>
            <a:endParaRPr sz="3100">
              <a:solidFill>
                <a:srgbClr val="038A9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630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000">
              <a:solidFill>
                <a:srgbClr val="038A9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6300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октреотид, лантреотид, пасиреотид</a:t>
            </a:r>
            <a:endParaRPr sz="240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>
            <p:ph type="ctrTitle"/>
          </p:nvPr>
        </p:nvSpPr>
        <p:spPr>
          <a:xfrm>
            <a:off x="1223500" y="149200"/>
            <a:ext cx="66687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9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Соматостатинома</a:t>
            </a:r>
            <a:endParaRPr sz="4900">
              <a:solidFill>
                <a:srgbClr val="038A9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26" name="Google Shape;426;p46"/>
          <p:cNvGrpSpPr/>
          <p:nvPr/>
        </p:nvGrpSpPr>
        <p:grpSpPr>
          <a:xfrm rot="-4678469">
            <a:off x="1090031" y="1852230"/>
            <a:ext cx="1771443" cy="1821399"/>
            <a:chOff x="-1258965" y="2388150"/>
            <a:chExt cx="2452327" cy="2134026"/>
          </a:xfrm>
        </p:grpSpPr>
        <p:sp>
          <p:nvSpPr>
            <p:cNvPr id="427" name="Google Shape;427;p46"/>
            <p:cNvSpPr/>
            <p:nvPr/>
          </p:nvSpPr>
          <p:spPr>
            <a:xfrm>
              <a:off x="-851200" y="2524550"/>
              <a:ext cx="1695000" cy="1448400"/>
            </a:xfrm>
            <a:prstGeom prst="triangle">
              <a:avLst>
                <a:gd fmla="val 50000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-432850" y="2388150"/>
              <a:ext cx="877200" cy="56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6"/>
            <p:cNvSpPr/>
            <p:nvPr/>
          </p:nvSpPr>
          <p:spPr>
            <a:xfrm rot="-3605684">
              <a:off x="291134" y="3644760"/>
              <a:ext cx="877314" cy="5649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6"/>
            <p:cNvSpPr/>
            <p:nvPr/>
          </p:nvSpPr>
          <p:spPr>
            <a:xfrm rot="3533506">
              <a:off x="-1229117" y="3718104"/>
              <a:ext cx="877372" cy="5650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-273550" y="2808350"/>
              <a:ext cx="539700" cy="4620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115100" y="3457275"/>
              <a:ext cx="539700" cy="5157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-689625" y="3531150"/>
              <a:ext cx="507600" cy="4419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6"/>
          <p:cNvSpPr txBox="1"/>
          <p:nvPr>
            <p:ph type="ctrTitle"/>
          </p:nvPr>
        </p:nvSpPr>
        <p:spPr>
          <a:xfrm rot="-2980609">
            <a:off x="127445" y="2920276"/>
            <a:ext cx="3103856" cy="801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100">
                <a:latin typeface="Century Gothic"/>
                <a:ea typeface="Century Gothic"/>
                <a:cs typeface="Century Gothic"/>
                <a:sym typeface="Century Gothic"/>
              </a:rPr>
              <a:t>ахлоргидрия</a:t>
            </a:r>
            <a:endParaRPr sz="3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Google Shape;435;p46"/>
          <p:cNvSpPr txBox="1"/>
          <p:nvPr>
            <p:ph type="ctrTitle"/>
          </p:nvPr>
        </p:nvSpPr>
        <p:spPr>
          <a:xfrm rot="-3061407">
            <a:off x="603827" y="3192471"/>
            <a:ext cx="4186630" cy="498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000">
                <a:latin typeface="Century Gothic"/>
                <a:ea typeface="Century Gothic"/>
                <a:cs typeface="Century Gothic"/>
                <a:sym typeface="Century Gothic"/>
              </a:rPr>
              <a:t>мальдигестия</a:t>
            </a:r>
            <a:endParaRPr sz="3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36" name="Google Shape;436;p46"/>
          <p:cNvGrpSpPr/>
          <p:nvPr/>
        </p:nvGrpSpPr>
        <p:grpSpPr>
          <a:xfrm>
            <a:off x="1787575" y="1324713"/>
            <a:ext cx="4317000" cy="846600"/>
            <a:chOff x="1787575" y="1324713"/>
            <a:chExt cx="4317000" cy="846600"/>
          </a:xfrm>
        </p:grpSpPr>
        <p:sp>
          <p:nvSpPr>
            <p:cNvPr id="437" name="Google Shape;437;p46"/>
            <p:cNvSpPr/>
            <p:nvPr/>
          </p:nvSpPr>
          <p:spPr>
            <a:xfrm>
              <a:off x="5947975" y="1324713"/>
              <a:ext cx="156600" cy="423300"/>
            </a:xfrm>
            <a:prstGeom prst="rect">
              <a:avLst/>
            </a:prstGeom>
            <a:solidFill>
              <a:srgbClr val="5FC0CE"/>
            </a:solidFill>
            <a:ln cap="flat" cmpd="sng" w="9525">
              <a:solidFill>
                <a:srgbClr val="5FC0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6"/>
            <p:cNvSpPr/>
            <p:nvPr/>
          </p:nvSpPr>
          <p:spPr>
            <a:xfrm rot="5400000">
              <a:off x="3867775" y="-332175"/>
              <a:ext cx="156600" cy="4317000"/>
            </a:xfrm>
            <a:prstGeom prst="rect">
              <a:avLst/>
            </a:prstGeom>
            <a:solidFill>
              <a:srgbClr val="5FC0CE"/>
            </a:solidFill>
            <a:ln cap="flat" cmpd="sng" w="9525">
              <a:solidFill>
                <a:srgbClr val="5FC0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3350688" y="1748013"/>
              <a:ext cx="156600" cy="423300"/>
            </a:xfrm>
            <a:prstGeom prst="rect">
              <a:avLst/>
            </a:prstGeom>
            <a:solidFill>
              <a:srgbClr val="5FC0CE"/>
            </a:solidFill>
            <a:ln cap="flat" cmpd="sng" w="9525">
              <a:solidFill>
                <a:srgbClr val="5FC0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4871275" y="1748013"/>
              <a:ext cx="156600" cy="423300"/>
            </a:xfrm>
            <a:prstGeom prst="rect">
              <a:avLst/>
            </a:prstGeom>
            <a:solidFill>
              <a:srgbClr val="5FC0CE"/>
            </a:solidFill>
            <a:ln cap="flat" cmpd="sng" w="9525">
              <a:solidFill>
                <a:srgbClr val="5FC0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1787800" y="1748013"/>
              <a:ext cx="156600" cy="423300"/>
            </a:xfrm>
            <a:prstGeom prst="rect">
              <a:avLst/>
            </a:prstGeom>
            <a:solidFill>
              <a:srgbClr val="5FC0CE"/>
            </a:solidFill>
            <a:ln cap="flat" cmpd="sng" w="9525">
              <a:solidFill>
                <a:srgbClr val="5FC0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" name="Google Shape;442;p46"/>
          <p:cNvSpPr txBox="1"/>
          <p:nvPr>
            <p:ph type="ctrTitle"/>
          </p:nvPr>
        </p:nvSpPr>
        <p:spPr>
          <a:xfrm rot="-3036225">
            <a:off x="3804929" y="2669439"/>
            <a:ext cx="2150690" cy="851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5400">
                <a:solidFill>
                  <a:srgbClr val="00B64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ЖКБ</a:t>
            </a:r>
            <a:endParaRPr sz="5400">
              <a:solidFill>
                <a:srgbClr val="00B64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3" name="Google Shape;443;p46"/>
          <p:cNvSpPr txBox="1"/>
          <p:nvPr>
            <p:ph type="ctrTitle"/>
          </p:nvPr>
        </p:nvSpPr>
        <p:spPr>
          <a:xfrm rot="-3061407">
            <a:off x="1204977" y="3413396"/>
            <a:ext cx="4186630" cy="498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400">
                <a:latin typeface="Century Gothic"/>
                <a:ea typeface="Century Gothic"/>
                <a:cs typeface="Century Gothic"/>
                <a:sym typeface="Century Gothic"/>
              </a:rPr>
              <a:t>СД</a:t>
            </a:r>
            <a:endParaRPr sz="4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7"/>
          <p:cNvGrpSpPr/>
          <p:nvPr/>
        </p:nvGrpSpPr>
        <p:grpSpPr>
          <a:xfrm rot="-2674033">
            <a:off x="4584433" y="1355916"/>
            <a:ext cx="1193759" cy="1110009"/>
            <a:chOff x="-1258965" y="2388150"/>
            <a:chExt cx="2452327" cy="2134026"/>
          </a:xfrm>
        </p:grpSpPr>
        <p:sp>
          <p:nvSpPr>
            <p:cNvPr id="449" name="Google Shape;449;p47"/>
            <p:cNvSpPr/>
            <p:nvPr/>
          </p:nvSpPr>
          <p:spPr>
            <a:xfrm>
              <a:off x="-851200" y="2524550"/>
              <a:ext cx="1695000" cy="1448400"/>
            </a:xfrm>
            <a:prstGeom prst="triangle">
              <a:avLst>
                <a:gd fmla="val 50000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-432850" y="2388150"/>
              <a:ext cx="877200" cy="56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7"/>
            <p:cNvSpPr/>
            <p:nvPr/>
          </p:nvSpPr>
          <p:spPr>
            <a:xfrm rot="-3605684">
              <a:off x="291134" y="3644760"/>
              <a:ext cx="877314" cy="5649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7"/>
            <p:cNvSpPr/>
            <p:nvPr/>
          </p:nvSpPr>
          <p:spPr>
            <a:xfrm rot="3533506">
              <a:off x="-1229117" y="3718104"/>
              <a:ext cx="877372" cy="5650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-273550" y="2808350"/>
              <a:ext cx="539700" cy="4620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115100" y="3457275"/>
              <a:ext cx="539700" cy="5157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-689625" y="3531150"/>
              <a:ext cx="507600" cy="4419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47"/>
          <p:cNvSpPr/>
          <p:nvPr/>
        </p:nvSpPr>
        <p:spPr>
          <a:xfrm>
            <a:off x="395075" y="13255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5FC0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7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C0CE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7"/>
          <p:cNvSpPr txBox="1"/>
          <p:nvPr>
            <p:ph type="ctrTitle"/>
          </p:nvPr>
        </p:nvSpPr>
        <p:spPr>
          <a:xfrm>
            <a:off x="3303500" y="517600"/>
            <a:ext cx="4712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6000">
                <a:latin typeface="Century Gothic"/>
                <a:ea typeface="Century Gothic"/>
                <a:cs typeface="Century Gothic"/>
                <a:sym typeface="Century Gothic"/>
              </a:rPr>
              <a:t>ВИП</a:t>
            </a:r>
            <a:endParaRPr sz="6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9" name="Google Shape;459;p47"/>
          <p:cNvSpPr txBox="1"/>
          <p:nvPr>
            <p:ph type="ctrTitle"/>
          </p:nvPr>
        </p:nvSpPr>
        <p:spPr>
          <a:xfrm>
            <a:off x="518375" y="1535200"/>
            <a:ext cx="16233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кишка </a:t>
            </a:r>
            <a:endParaRPr sz="24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др.</a:t>
            </a:r>
            <a:endParaRPr sz="14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34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0" name="Google Shape;460;p47"/>
          <p:cNvSpPr/>
          <p:nvPr/>
        </p:nvSpPr>
        <p:spPr>
          <a:xfrm>
            <a:off x="4296975" y="1353200"/>
            <a:ext cx="156600" cy="29571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7"/>
          <p:cNvSpPr/>
          <p:nvPr/>
        </p:nvSpPr>
        <p:spPr>
          <a:xfrm rot="-5400000">
            <a:off x="4497000" y="1797038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7"/>
          <p:cNvSpPr/>
          <p:nvPr/>
        </p:nvSpPr>
        <p:spPr>
          <a:xfrm rot="-5400000">
            <a:off x="4497000" y="2908825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7"/>
          <p:cNvSpPr/>
          <p:nvPr/>
        </p:nvSpPr>
        <p:spPr>
          <a:xfrm rot="-5400000">
            <a:off x="4430325" y="4020613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7"/>
          <p:cNvSpPr/>
          <p:nvPr/>
        </p:nvSpPr>
        <p:spPr>
          <a:xfrm rot="-5400000">
            <a:off x="3801225" y="3421738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7"/>
          <p:cNvSpPr txBox="1"/>
          <p:nvPr>
            <p:ph type="ctrTitle"/>
          </p:nvPr>
        </p:nvSpPr>
        <p:spPr>
          <a:xfrm>
            <a:off x="5424125" y="1510125"/>
            <a:ext cx="30339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подавление HCl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47"/>
          <p:cNvSpPr txBox="1"/>
          <p:nvPr>
            <p:ph type="ctrTitle"/>
          </p:nvPr>
        </p:nvSpPr>
        <p:spPr>
          <a:xfrm>
            <a:off x="4786950" y="2719675"/>
            <a:ext cx="41634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выделение воды и электролитов, напр. K</a:t>
            </a:r>
            <a:r>
              <a:rPr baseline="30000" lang="ru" sz="24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aseline="30000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47"/>
          <p:cNvSpPr txBox="1"/>
          <p:nvPr>
            <p:ph type="ctrTitle"/>
          </p:nvPr>
        </p:nvSpPr>
        <p:spPr>
          <a:xfrm>
            <a:off x="4720275" y="3797625"/>
            <a:ext cx="4532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выделение HCO</a:t>
            </a:r>
            <a:r>
              <a:rPr baseline="-25000" lang="ru" sz="2400"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aseline="30000" lang="ru" sz="2400"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endParaRPr baseline="30000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8" name="Google Shape;468;p47"/>
          <p:cNvSpPr/>
          <p:nvPr/>
        </p:nvSpPr>
        <p:spPr>
          <a:xfrm>
            <a:off x="3934575" y="1322800"/>
            <a:ext cx="156600" cy="23889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7"/>
          <p:cNvSpPr/>
          <p:nvPr/>
        </p:nvSpPr>
        <p:spPr>
          <a:xfrm rot="-5400000">
            <a:off x="3801225" y="2320138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7"/>
          <p:cNvSpPr txBox="1"/>
          <p:nvPr>
            <p:ph type="ctrTitle"/>
          </p:nvPr>
        </p:nvSpPr>
        <p:spPr>
          <a:xfrm>
            <a:off x="1199025" y="3232600"/>
            <a:ext cx="2589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вазодилатация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p47"/>
          <p:cNvSpPr txBox="1"/>
          <p:nvPr>
            <p:ph type="ctrTitle"/>
          </p:nvPr>
        </p:nvSpPr>
        <p:spPr>
          <a:xfrm>
            <a:off x="1073100" y="2131000"/>
            <a:ext cx="25890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500">
                <a:latin typeface="Century Gothic"/>
                <a:ea typeface="Century Gothic"/>
                <a:cs typeface="Century Gothic"/>
                <a:sym typeface="Century Gothic"/>
              </a:rPr>
              <a:t>угнетение моторики (пищевода, кишки и пр.)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00" y="115675"/>
            <a:ext cx="1008300" cy="15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8"/>
          <p:cNvSpPr txBox="1"/>
          <p:nvPr>
            <p:ph type="ctrTitle"/>
          </p:nvPr>
        </p:nvSpPr>
        <p:spPr>
          <a:xfrm>
            <a:off x="1202500" y="1012500"/>
            <a:ext cx="65763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клиническое значение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p48"/>
          <p:cNvSpPr txBox="1"/>
          <p:nvPr>
            <p:ph type="ctrTitle"/>
          </p:nvPr>
        </p:nvSpPr>
        <p:spPr>
          <a:xfrm>
            <a:off x="808250" y="1773475"/>
            <a:ext cx="80697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6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ВИПома</a:t>
            </a:r>
            <a:endParaRPr sz="3600">
              <a:solidFill>
                <a:srgbClr val="038A9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800">
              <a:solidFill>
                <a:srgbClr val="038A9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6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избыток ВИП при циррозе</a:t>
            </a:r>
            <a:br>
              <a:rPr lang="ru" sz="36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ru" sz="36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ru" sz="2800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(печень слабее инактивирует ВИП)</a:t>
            </a:r>
            <a:endParaRPr sz="2400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 txBox="1"/>
          <p:nvPr>
            <p:ph type="ctrTitle"/>
          </p:nvPr>
        </p:nvSpPr>
        <p:spPr>
          <a:xfrm>
            <a:off x="1148350" y="151700"/>
            <a:ext cx="66687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9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ВИПома</a:t>
            </a:r>
            <a:endParaRPr sz="4900">
              <a:solidFill>
                <a:srgbClr val="038A9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84" name="Google Shape;484;p49"/>
          <p:cNvGrpSpPr/>
          <p:nvPr/>
        </p:nvGrpSpPr>
        <p:grpSpPr>
          <a:xfrm rot="-2674033">
            <a:off x="2560183" y="1338266"/>
            <a:ext cx="1193759" cy="1110009"/>
            <a:chOff x="-1258965" y="2388150"/>
            <a:chExt cx="2452327" cy="2134026"/>
          </a:xfrm>
        </p:grpSpPr>
        <p:sp>
          <p:nvSpPr>
            <p:cNvPr id="485" name="Google Shape;485;p49"/>
            <p:cNvSpPr/>
            <p:nvPr/>
          </p:nvSpPr>
          <p:spPr>
            <a:xfrm>
              <a:off x="-851200" y="2524550"/>
              <a:ext cx="1695000" cy="1448400"/>
            </a:xfrm>
            <a:prstGeom prst="triangle">
              <a:avLst>
                <a:gd fmla="val 50000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-432850" y="2388150"/>
              <a:ext cx="877200" cy="56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9"/>
            <p:cNvSpPr/>
            <p:nvPr/>
          </p:nvSpPr>
          <p:spPr>
            <a:xfrm rot="-3605684">
              <a:off x="291134" y="3644760"/>
              <a:ext cx="877314" cy="5649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9"/>
            <p:cNvSpPr/>
            <p:nvPr/>
          </p:nvSpPr>
          <p:spPr>
            <a:xfrm rot="3533506">
              <a:off x="-1229117" y="3718104"/>
              <a:ext cx="877372" cy="5650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-273550" y="2808350"/>
              <a:ext cx="539700" cy="4620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115100" y="3457275"/>
              <a:ext cx="539700" cy="5157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-689625" y="3531150"/>
              <a:ext cx="507600" cy="4419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49"/>
          <p:cNvSpPr/>
          <p:nvPr/>
        </p:nvSpPr>
        <p:spPr>
          <a:xfrm>
            <a:off x="2272725" y="1335550"/>
            <a:ext cx="156600" cy="29571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9"/>
          <p:cNvSpPr/>
          <p:nvPr/>
        </p:nvSpPr>
        <p:spPr>
          <a:xfrm rot="-5400000">
            <a:off x="2472750" y="1779388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9"/>
          <p:cNvSpPr/>
          <p:nvPr/>
        </p:nvSpPr>
        <p:spPr>
          <a:xfrm rot="-5400000">
            <a:off x="2472750" y="2891175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9"/>
          <p:cNvSpPr/>
          <p:nvPr/>
        </p:nvSpPr>
        <p:spPr>
          <a:xfrm rot="-5400000">
            <a:off x="2406075" y="4002963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9"/>
          <p:cNvSpPr txBox="1"/>
          <p:nvPr>
            <p:ph type="ctrTitle"/>
          </p:nvPr>
        </p:nvSpPr>
        <p:spPr>
          <a:xfrm>
            <a:off x="3100700" y="1492475"/>
            <a:ext cx="30339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ахлоргидрия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49"/>
          <p:cNvSpPr txBox="1"/>
          <p:nvPr>
            <p:ph type="ctrTitle"/>
          </p:nvPr>
        </p:nvSpPr>
        <p:spPr>
          <a:xfrm>
            <a:off x="2762700" y="2702025"/>
            <a:ext cx="41634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водянистая диарея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гипокалиемия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p49"/>
          <p:cNvSpPr txBox="1"/>
          <p:nvPr>
            <p:ph type="ctrTitle"/>
          </p:nvPr>
        </p:nvSpPr>
        <p:spPr>
          <a:xfrm>
            <a:off x="2762700" y="3788450"/>
            <a:ext cx="4532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негазовый ацидоз</a:t>
            </a:r>
            <a:endParaRPr baseline="30000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0"/>
          <p:cNvSpPr txBox="1"/>
          <p:nvPr>
            <p:ph type="ctrTitle"/>
          </p:nvPr>
        </p:nvSpPr>
        <p:spPr>
          <a:xfrm>
            <a:off x="413100" y="245625"/>
            <a:ext cx="83178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9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много ВИП при циррозе</a:t>
            </a:r>
            <a:endParaRPr sz="4900">
              <a:solidFill>
                <a:srgbClr val="038A9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p50"/>
          <p:cNvSpPr/>
          <p:nvPr/>
        </p:nvSpPr>
        <p:spPr>
          <a:xfrm rot="-5400000">
            <a:off x="4639425" y="3845170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0"/>
          <p:cNvSpPr/>
          <p:nvPr/>
        </p:nvSpPr>
        <p:spPr>
          <a:xfrm>
            <a:off x="4805679" y="1322800"/>
            <a:ext cx="123695" cy="281232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0"/>
          <p:cNvSpPr/>
          <p:nvPr/>
        </p:nvSpPr>
        <p:spPr>
          <a:xfrm rot="-5400000">
            <a:off x="4639425" y="2320138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0"/>
          <p:cNvSpPr txBox="1"/>
          <p:nvPr>
            <p:ph type="ctrTitle"/>
          </p:nvPr>
        </p:nvSpPr>
        <p:spPr>
          <a:xfrm>
            <a:off x="373375" y="3767832"/>
            <a:ext cx="4050675" cy="577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600">
                <a:latin typeface="Century Gothic"/>
                <a:ea typeface="Century Gothic"/>
                <a:cs typeface="Century Gothic"/>
                <a:sym typeface="Century Gothic"/>
              </a:rPr>
              <a:t>системная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600">
                <a:latin typeface="Century Gothic"/>
                <a:ea typeface="Century Gothic"/>
                <a:cs typeface="Century Gothic"/>
                <a:sym typeface="Century Gothic"/>
              </a:rPr>
              <a:t>вазодилатация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p50"/>
          <p:cNvSpPr txBox="1"/>
          <p:nvPr>
            <p:ph type="ctrTitle"/>
          </p:nvPr>
        </p:nvSpPr>
        <p:spPr>
          <a:xfrm>
            <a:off x="691750" y="1894575"/>
            <a:ext cx="37323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100">
                <a:latin typeface="Century Gothic"/>
                <a:ea typeface="Century Gothic"/>
                <a:cs typeface="Century Gothic"/>
                <a:sym typeface="Century Gothic"/>
              </a:rPr>
              <a:t>угнетение моторики (пищевода, кишки и пр.)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100">
                <a:latin typeface="Century Gothic"/>
                <a:ea typeface="Century Gothic"/>
                <a:cs typeface="Century Gothic"/>
                <a:sym typeface="Century Gothic"/>
              </a:rPr>
              <a:t>диспепсия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/>
          <p:nvPr/>
        </p:nvSpPr>
        <p:spPr>
          <a:xfrm>
            <a:off x="437400" y="8693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62DB9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1"/>
          <p:cNvSpPr txBox="1"/>
          <p:nvPr>
            <p:ph type="ctrTitle"/>
          </p:nvPr>
        </p:nvSpPr>
        <p:spPr>
          <a:xfrm>
            <a:off x="437400" y="13436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p51"/>
          <p:cNvSpPr/>
          <p:nvPr/>
        </p:nvSpPr>
        <p:spPr>
          <a:xfrm>
            <a:off x="2268250" y="12374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2DB97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1"/>
          <p:cNvSpPr txBox="1"/>
          <p:nvPr>
            <p:ph type="ctrTitle"/>
          </p:nvPr>
        </p:nvSpPr>
        <p:spPr>
          <a:xfrm>
            <a:off x="3303500" y="1237400"/>
            <a:ext cx="4712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5600">
                <a:latin typeface="Century Gothic"/>
                <a:ea typeface="Century Gothic"/>
                <a:cs typeface="Century Gothic"/>
                <a:sym typeface="Century Gothic"/>
              </a:rPr>
              <a:t>ГПП-1</a:t>
            </a:r>
            <a:endParaRPr sz="5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Google Shape;517;p51"/>
          <p:cNvSpPr/>
          <p:nvPr/>
        </p:nvSpPr>
        <p:spPr>
          <a:xfrm>
            <a:off x="437400" y="2523725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62DB9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1"/>
          <p:cNvSpPr txBox="1"/>
          <p:nvPr>
            <p:ph type="ctrTitle"/>
          </p:nvPr>
        </p:nvSpPr>
        <p:spPr>
          <a:xfrm>
            <a:off x="437400" y="2998025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9" name="Google Shape;519;p51"/>
          <p:cNvSpPr/>
          <p:nvPr/>
        </p:nvSpPr>
        <p:spPr>
          <a:xfrm>
            <a:off x="2268250" y="285675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2DB97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1"/>
          <p:cNvSpPr txBox="1"/>
          <p:nvPr>
            <p:ph type="ctrTitle"/>
          </p:nvPr>
        </p:nvSpPr>
        <p:spPr>
          <a:xfrm>
            <a:off x="3303500" y="2891825"/>
            <a:ext cx="4712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5600">
                <a:latin typeface="Century Gothic"/>
                <a:ea typeface="Century Gothic"/>
                <a:cs typeface="Century Gothic"/>
                <a:sym typeface="Century Gothic"/>
              </a:rPr>
              <a:t>ГИП</a:t>
            </a:r>
            <a:endParaRPr sz="5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51"/>
          <p:cNvSpPr/>
          <p:nvPr/>
        </p:nvSpPr>
        <p:spPr>
          <a:xfrm>
            <a:off x="5595225" y="1531550"/>
            <a:ext cx="63900" cy="2022900"/>
          </a:xfrm>
          <a:prstGeom prst="rect">
            <a:avLst/>
          </a:prstGeom>
          <a:solidFill>
            <a:srgbClr val="37DB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1"/>
          <p:cNvSpPr txBox="1"/>
          <p:nvPr>
            <p:ph type="ctrTitle"/>
          </p:nvPr>
        </p:nvSpPr>
        <p:spPr>
          <a:xfrm>
            <a:off x="5717975" y="2168275"/>
            <a:ext cx="33564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500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инкретины</a:t>
            </a:r>
            <a:endParaRPr sz="4500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563" y="25538"/>
            <a:ext cx="7272873" cy="50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2"/>
          <p:cNvSpPr txBox="1"/>
          <p:nvPr>
            <p:ph type="ctrTitle"/>
          </p:nvPr>
        </p:nvSpPr>
        <p:spPr>
          <a:xfrm>
            <a:off x="124800" y="4250475"/>
            <a:ext cx="33564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много положительных эффектов</a:t>
            </a:r>
            <a:endParaRPr sz="2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type="ctrTitle"/>
          </p:nvPr>
        </p:nvSpPr>
        <p:spPr>
          <a:xfrm>
            <a:off x="1073750" y="575400"/>
            <a:ext cx="28077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5600">
                <a:latin typeface="Century Gothic"/>
                <a:ea typeface="Century Gothic"/>
                <a:cs typeface="Century Gothic"/>
                <a:sym typeface="Century Gothic"/>
              </a:rPr>
              <a:t>ГПП-1</a:t>
            </a:r>
            <a:endParaRPr sz="5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5600">
                <a:latin typeface="Century Gothic"/>
                <a:ea typeface="Century Gothic"/>
                <a:cs typeface="Century Gothic"/>
                <a:sym typeface="Century Gothic"/>
              </a:rPr>
              <a:t>ГИП</a:t>
            </a:r>
            <a:endParaRPr sz="5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4" name="Google Shape;534;p53"/>
          <p:cNvSpPr/>
          <p:nvPr/>
        </p:nvSpPr>
        <p:spPr>
          <a:xfrm rot="5400000">
            <a:off x="3491550" y="1496225"/>
            <a:ext cx="3662100" cy="2735400"/>
          </a:xfrm>
          <a:prstGeom prst="uturnArrow">
            <a:avLst>
              <a:gd fmla="val 28168" name="adj1"/>
              <a:gd fmla="val 25000" name="adj2"/>
              <a:gd fmla="val 25000" name="adj3"/>
              <a:gd fmla="val 58184" name="adj4"/>
              <a:gd fmla="val 100000" name="adj5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 txBox="1"/>
          <p:nvPr>
            <p:ph type="ctrTitle"/>
          </p:nvPr>
        </p:nvSpPr>
        <p:spPr>
          <a:xfrm>
            <a:off x="228600" y="3120100"/>
            <a:ext cx="36528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400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инактивируются</a:t>
            </a:r>
            <a:endParaRPr sz="3400">
              <a:solidFill>
                <a:srgbClr val="9999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ctrTitle"/>
          </p:nvPr>
        </p:nvSpPr>
        <p:spPr>
          <a:xfrm>
            <a:off x="9144000" y="-2764975"/>
            <a:ext cx="90819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300">
                <a:latin typeface="Century Gothic"/>
                <a:ea typeface="Century Gothic"/>
                <a:cs typeface="Century Gothic"/>
                <a:sym typeface="Century Gothic"/>
              </a:rPr>
              <a:t>Семейства биологически активных веществ ЖКТ</a:t>
            </a:r>
            <a:endParaRPr sz="2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823775" y="118025"/>
            <a:ext cx="1864200" cy="804000"/>
          </a:xfrm>
          <a:prstGeom prst="roundRect">
            <a:avLst>
              <a:gd fmla="val 16667" name="adj"/>
            </a:avLst>
          </a:prstGeom>
          <a:solidFill>
            <a:srgbClr val="5FC0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 txBox="1"/>
          <p:nvPr>
            <p:ph type="ctrTitle"/>
          </p:nvPr>
        </p:nvSpPr>
        <p:spPr>
          <a:xfrm>
            <a:off x="823775" y="223608"/>
            <a:ext cx="18642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гастрин-ХЦК</a:t>
            </a:r>
            <a:endParaRPr sz="202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823775" y="987066"/>
            <a:ext cx="1864200" cy="804000"/>
          </a:xfrm>
          <a:prstGeom prst="roundRect">
            <a:avLst>
              <a:gd fmla="val 16667" name="adj"/>
            </a:avLst>
          </a:prstGeom>
          <a:solidFill>
            <a:srgbClr val="62DB9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-2904325" y="1385575"/>
            <a:ext cx="1864200" cy="8373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-2904325" y="4190750"/>
            <a:ext cx="1864200" cy="837300"/>
          </a:xfrm>
          <a:prstGeom prst="roundRect">
            <a:avLst>
              <a:gd fmla="val 16667" name="adj"/>
            </a:avLst>
          </a:prstGeom>
          <a:solidFill>
            <a:srgbClr val="038A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-2904325" y="2313850"/>
            <a:ext cx="1864200" cy="837300"/>
          </a:xfrm>
          <a:prstGeom prst="roundRect">
            <a:avLst>
              <a:gd fmla="val 16667" name="adj"/>
            </a:avLst>
          </a:prstGeom>
          <a:solidFill>
            <a:srgbClr val="BF4E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-2904325" y="5105875"/>
            <a:ext cx="1864200" cy="837300"/>
          </a:xfrm>
          <a:prstGeom prst="roundRect">
            <a:avLst>
              <a:gd fmla="val 16667" name="adj"/>
            </a:avLst>
          </a:prstGeom>
          <a:solidFill>
            <a:srgbClr val="37DB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823775" y="1856131"/>
            <a:ext cx="1864200" cy="804000"/>
          </a:xfrm>
          <a:prstGeom prst="roundRect">
            <a:avLst>
              <a:gd fmla="val 16667" name="adj"/>
            </a:avLst>
          </a:prstGeom>
          <a:solidFill>
            <a:srgbClr val="5FC0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ctrTitle"/>
          </p:nvPr>
        </p:nvSpPr>
        <p:spPr>
          <a:xfrm>
            <a:off x="923675" y="1092661"/>
            <a:ext cx="16644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секретин-</a:t>
            </a:r>
            <a:endParaRPr sz="202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глюкагон</a:t>
            </a:r>
            <a:endParaRPr sz="202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7"/>
          <p:cNvSpPr txBox="1"/>
          <p:nvPr>
            <p:ph type="ctrTitle"/>
          </p:nvPr>
        </p:nvSpPr>
        <p:spPr>
          <a:xfrm>
            <a:off x="783425" y="1961705"/>
            <a:ext cx="1944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52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панкреатический полипептид</a:t>
            </a:r>
            <a:endParaRPr sz="152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823775" y="2725175"/>
            <a:ext cx="1864200" cy="716100"/>
          </a:xfrm>
          <a:prstGeom prst="roundRect">
            <a:avLst>
              <a:gd fmla="val 16667" name="adj"/>
            </a:avLst>
          </a:prstGeom>
          <a:solidFill>
            <a:srgbClr val="62DB9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"/>
          <p:cNvSpPr txBox="1"/>
          <p:nvPr>
            <p:ph type="ctrTitle"/>
          </p:nvPr>
        </p:nvSpPr>
        <p:spPr>
          <a:xfrm>
            <a:off x="823775" y="2756408"/>
            <a:ext cx="1864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72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бомбезино-</a:t>
            </a:r>
            <a:endParaRPr sz="172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172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подобные</a:t>
            </a:r>
            <a:endParaRPr sz="172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823775" y="3499230"/>
            <a:ext cx="1864200" cy="716100"/>
          </a:xfrm>
          <a:prstGeom prst="roundRect">
            <a:avLst>
              <a:gd fmla="val 16667" name="adj"/>
            </a:avLst>
          </a:prstGeom>
          <a:solidFill>
            <a:srgbClr val="5FC0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7"/>
          <p:cNvSpPr txBox="1"/>
          <p:nvPr>
            <p:ph type="ctrTitle"/>
          </p:nvPr>
        </p:nvSpPr>
        <p:spPr>
          <a:xfrm>
            <a:off x="823775" y="3517948"/>
            <a:ext cx="1864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тахикинины</a:t>
            </a:r>
            <a:endParaRPr sz="202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7"/>
          <p:cNvSpPr txBox="1"/>
          <p:nvPr>
            <p:ph type="ctrTitle"/>
          </p:nvPr>
        </p:nvSpPr>
        <p:spPr>
          <a:xfrm>
            <a:off x="2808000" y="117400"/>
            <a:ext cx="69456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гастрин (</a:t>
            </a:r>
            <a:r>
              <a:rPr b="1" lang="ru" sz="20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G-клетки</a:t>
            </a: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), холецистокинин (</a:t>
            </a:r>
            <a:r>
              <a:rPr b="1" lang="ru" sz="20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I-клетки</a:t>
            </a: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7"/>
          <p:cNvSpPr txBox="1"/>
          <p:nvPr>
            <p:ph type="ctrTitle"/>
          </p:nvPr>
        </p:nvSpPr>
        <p:spPr>
          <a:xfrm>
            <a:off x="2808000" y="986453"/>
            <a:ext cx="69456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ГЛП-1 (</a:t>
            </a:r>
            <a:r>
              <a:rPr b="1" lang="ru" sz="2000">
                <a:solidFill>
                  <a:srgbClr val="00BB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L-клетки</a:t>
            </a: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), ГИП (</a:t>
            </a:r>
            <a:r>
              <a:rPr b="1" lang="ru" sz="2000">
                <a:solidFill>
                  <a:srgbClr val="00BB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К-клетки</a:t>
            </a: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),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секретин (</a:t>
            </a:r>
            <a:r>
              <a:rPr b="1" lang="ru" sz="2000">
                <a:solidFill>
                  <a:srgbClr val="5FC0C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S-клетки</a:t>
            </a: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), ВИП, PACAP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7"/>
          <p:cNvSpPr txBox="1"/>
          <p:nvPr>
            <p:ph type="ctrTitle"/>
          </p:nvPr>
        </p:nvSpPr>
        <p:spPr>
          <a:xfrm rot="-5400000">
            <a:off x="-2241525" y="2331300"/>
            <a:ext cx="51105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7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семейства </a:t>
            </a:r>
            <a:endParaRPr sz="37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2808000" y="2680628"/>
            <a:ext cx="69456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гастрин-рилизинг пептид (GRP), нейромедин В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7"/>
          <p:cNvSpPr txBox="1"/>
          <p:nvPr>
            <p:ph type="ctrTitle"/>
          </p:nvPr>
        </p:nvSpPr>
        <p:spPr>
          <a:xfrm>
            <a:off x="2808000" y="3430353"/>
            <a:ext cx="69456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субстанция Р, нейрокинин А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823775" y="4273273"/>
            <a:ext cx="1864200" cy="716100"/>
          </a:xfrm>
          <a:prstGeom prst="roundRect">
            <a:avLst>
              <a:gd fmla="val 16667" name="adj"/>
            </a:avLst>
          </a:prstGeom>
          <a:solidFill>
            <a:srgbClr val="62DB9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7"/>
          <p:cNvSpPr txBox="1"/>
          <p:nvPr>
            <p:ph type="ctrTitle"/>
          </p:nvPr>
        </p:nvSpPr>
        <p:spPr>
          <a:xfrm>
            <a:off x="823775" y="4328099"/>
            <a:ext cx="1864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другие</a:t>
            </a:r>
            <a:endParaRPr sz="202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7"/>
          <p:cNvSpPr txBox="1"/>
          <p:nvPr>
            <p:ph type="ctrTitle"/>
          </p:nvPr>
        </p:nvSpPr>
        <p:spPr>
          <a:xfrm>
            <a:off x="2808000" y="4206800"/>
            <a:ext cx="63360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соматостатин (</a:t>
            </a:r>
            <a:r>
              <a:rPr b="1" lang="ru" sz="2000">
                <a:solidFill>
                  <a:srgbClr val="5FC0C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D-клетки</a:t>
            </a: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), грелин,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400">
                <a:latin typeface="Century Gothic"/>
                <a:ea typeface="Century Gothic"/>
                <a:cs typeface="Century Gothic"/>
                <a:sym typeface="Century Gothic"/>
              </a:rPr>
              <a:t>мотилин, эндогенные опиоиды (эндорфины, энкефалины, динорфины), нейротензин, галанин и пр.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27"/>
          <p:cNvSpPr txBox="1"/>
          <p:nvPr>
            <p:ph type="ctrTitle"/>
          </p:nvPr>
        </p:nvSpPr>
        <p:spPr>
          <a:xfrm>
            <a:off x="2808000" y="1828050"/>
            <a:ext cx="69456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панкреатический полипептид,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latin typeface="Century Gothic"/>
                <a:ea typeface="Century Gothic"/>
                <a:cs typeface="Century Gothic"/>
                <a:sym typeface="Century Gothic"/>
              </a:rPr>
              <a:t>нейропептид Y, пептид YY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/>
          <p:nvPr>
            <p:ph type="ctrTitle"/>
          </p:nvPr>
        </p:nvSpPr>
        <p:spPr>
          <a:xfrm>
            <a:off x="1073750" y="575400"/>
            <a:ext cx="28077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5600">
                <a:latin typeface="Century Gothic"/>
                <a:ea typeface="Century Gothic"/>
                <a:cs typeface="Century Gothic"/>
                <a:sym typeface="Century Gothic"/>
              </a:rPr>
              <a:t>ГПП-1</a:t>
            </a:r>
            <a:endParaRPr sz="5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5600">
                <a:latin typeface="Century Gothic"/>
                <a:ea typeface="Century Gothic"/>
                <a:cs typeface="Century Gothic"/>
                <a:sym typeface="Century Gothic"/>
              </a:rPr>
              <a:t>ГИП</a:t>
            </a:r>
            <a:endParaRPr sz="5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p54"/>
          <p:cNvSpPr/>
          <p:nvPr/>
        </p:nvSpPr>
        <p:spPr>
          <a:xfrm rot="5400000">
            <a:off x="3491550" y="1496225"/>
            <a:ext cx="3662100" cy="2735400"/>
          </a:xfrm>
          <a:prstGeom prst="uturnArrow">
            <a:avLst>
              <a:gd fmla="val 28168" name="adj1"/>
              <a:gd fmla="val 25000" name="adj2"/>
              <a:gd fmla="val 25000" name="adj3"/>
              <a:gd fmla="val 58184" name="adj4"/>
              <a:gd fmla="val 100000" name="adj5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4"/>
          <p:cNvSpPr txBox="1"/>
          <p:nvPr>
            <p:ph type="ctrTitle"/>
          </p:nvPr>
        </p:nvSpPr>
        <p:spPr>
          <a:xfrm>
            <a:off x="228600" y="3120100"/>
            <a:ext cx="36528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400">
                <a:solidFill>
                  <a:srgbClr val="9999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инактивируются</a:t>
            </a:r>
            <a:endParaRPr sz="3400">
              <a:solidFill>
                <a:srgbClr val="9999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Google Shape;543;p54"/>
          <p:cNvSpPr txBox="1"/>
          <p:nvPr>
            <p:ph type="ctrTitle"/>
          </p:nvPr>
        </p:nvSpPr>
        <p:spPr>
          <a:xfrm>
            <a:off x="5030725" y="1819425"/>
            <a:ext cx="34332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7100">
                <a:solidFill>
                  <a:srgbClr val="C27B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ДПП-4</a:t>
            </a:r>
            <a:endParaRPr sz="7100">
              <a:solidFill>
                <a:srgbClr val="C27B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00" y="115675"/>
            <a:ext cx="1008300" cy="15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5"/>
          <p:cNvSpPr txBox="1"/>
          <p:nvPr>
            <p:ph type="ctrTitle"/>
          </p:nvPr>
        </p:nvSpPr>
        <p:spPr>
          <a:xfrm>
            <a:off x="1468275" y="602700"/>
            <a:ext cx="7442400" cy="13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800">
                <a:latin typeface="Century Gothic"/>
                <a:ea typeface="Century Gothic"/>
                <a:cs typeface="Century Gothic"/>
                <a:sym typeface="Century Gothic"/>
              </a:rPr>
              <a:t>группы лекарств,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800">
                <a:latin typeface="Century Gothic"/>
                <a:ea typeface="Century Gothic"/>
                <a:cs typeface="Century Gothic"/>
                <a:sym typeface="Century Gothic"/>
              </a:rPr>
              <a:t>действующих на инкретиновый эффект</a:t>
            </a:r>
            <a:r>
              <a:rPr lang="ru" sz="35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0" name="Google Shape;550;p55"/>
          <p:cNvSpPr txBox="1"/>
          <p:nvPr>
            <p:ph type="ctrTitle"/>
          </p:nvPr>
        </p:nvSpPr>
        <p:spPr>
          <a:xfrm>
            <a:off x="457975" y="2069950"/>
            <a:ext cx="8452800" cy="27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000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агонисты рецепторов ГПП-1</a:t>
            </a:r>
            <a:endParaRPr sz="3000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600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000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ингибиторы ДПП-4</a:t>
            </a:r>
            <a:endParaRPr sz="3000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600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000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ru" sz="3000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агонисты рецепторов ГПП-1 и ГИП</a:t>
            </a:r>
            <a:endParaRPr sz="3000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600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000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агонисты рецепторов ГПП-1 и глюкагона</a:t>
            </a:r>
            <a:endParaRPr sz="3000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/>
          <p:nvPr>
            <p:ph type="ctrTitle"/>
          </p:nvPr>
        </p:nvSpPr>
        <p:spPr>
          <a:xfrm>
            <a:off x="3977275" y="3311600"/>
            <a:ext cx="49356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>
                <a:latin typeface="Century Gothic"/>
                <a:ea typeface="Century Gothic"/>
                <a:cs typeface="Century Gothic"/>
                <a:sym typeface="Century Gothic"/>
              </a:rPr>
              <a:t>клетки желудка и секреция кислоты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6" name="Google Shape;55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688" y="1069398"/>
            <a:ext cx="2804872" cy="279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460" y="1"/>
            <a:ext cx="550754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7"/>
          <p:cNvSpPr txBox="1"/>
          <p:nvPr/>
        </p:nvSpPr>
        <p:spPr>
          <a:xfrm>
            <a:off x="186242" y="2778503"/>
            <a:ext cx="2193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клетки в теле и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дне желудка</a:t>
            </a:r>
            <a:endParaRPr b="0" i="0" sz="24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63" name="Google Shape;56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46" y="646026"/>
            <a:ext cx="2023341" cy="201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13" y="381965"/>
            <a:ext cx="2408070" cy="244644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8"/>
          <p:cNvSpPr txBox="1"/>
          <p:nvPr/>
        </p:nvSpPr>
        <p:spPr>
          <a:xfrm>
            <a:off x="89813" y="2951548"/>
            <a:ext cx="2399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клетки в антруме</a:t>
            </a:r>
            <a:endParaRPr b="0" i="0" sz="24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70" name="Google Shape;57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1660" y="381965"/>
            <a:ext cx="5892123" cy="387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114" y="149469"/>
            <a:ext cx="6137079" cy="49940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76" name="Google Shape;576;p59"/>
          <p:cNvSpPr/>
          <p:nvPr/>
        </p:nvSpPr>
        <p:spPr>
          <a:xfrm rot="-6737789">
            <a:off x="3986707" y="730163"/>
            <a:ext cx="670534" cy="457161"/>
          </a:xfrm>
          <a:prstGeom prst="triangle">
            <a:avLst>
              <a:gd fmla="val 50000" name="adj"/>
            </a:avLst>
          </a:prstGeom>
          <a:solidFill>
            <a:srgbClr val="FF808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9"/>
          <p:cNvSpPr/>
          <p:nvPr/>
        </p:nvSpPr>
        <p:spPr>
          <a:xfrm>
            <a:off x="4457700" y="2143423"/>
            <a:ext cx="4366500" cy="176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9"/>
          <p:cNvSpPr txBox="1"/>
          <p:nvPr/>
        </p:nvSpPr>
        <p:spPr>
          <a:xfrm>
            <a:off x="4648200" y="2254055"/>
            <a:ext cx="3655500" cy="154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гастрин из антрума</a:t>
            </a:r>
            <a:endParaRPr b="0" i="0" sz="24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попадает в кровь и потом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в тело желудка, действуя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как гормон (дистантно) </a:t>
            </a:r>
            <a:endParaRPr b="0" i="0" sz="24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/>
          <p:nvPr/>
        </p:nvSpPr>
        <p:spPr>
          <a:xfrm>
            <a:off x="89813" y="2951548"/>
            <a:ext cx="2433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клетки во всех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отделах желудка</a:t>
            </a:r>
            <a:endParaRPr b="0" i="0" sz="24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84" name="Google Shape;58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85" y="776999"/>
            <a:ext cx="2103653" cy="209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7118" y="0"/>
            <a:ext cx="600688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23" y="207044"/>
            <a:ext cx="1483188" cy="21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1"/>
          <p:cNvSpPr txBox="1"/>
          <p:nvPr/>
        </p:nvSpPr>
        <p:spPr>
          <a:xfrm>
            <a:off x="2168581" y="1378490"/>
            <a:ext cx="4517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пепсиноген I  –  в теле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пепсиноген II  –  везде </a:t>
            </a:r>
            <a:endParaRPr b="0" i="0" sz="3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2" name="Google Shape;592;p61"/>
          <p:cNvSpPr txBox="1"/>
          <p:nvPr/>
        </p:nvSpPr>
        <p:spPr>
          <a:xfrm>
            <a:off x="871486" y="3223171"/>
            <a:ext cx="2930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 атрофии </a:t>
            </a:r>
            <a:endParaRPr b="0" i="0" sz="3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тела желудка</a:t>
            </a:r>
            <a:endParaRPr b="0" i="0" sz="3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3" name="Google Shape;593;p61"/>
          <p:cNvSpPr txBox="1"/>
          <p:nvPr/>
        </p:nvSpPr>
        <p:spPr>
          <a:xfrm>
            <a:off x="5027411" y="2882730"/>
            <a:ext cx="3853200" cy="19158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 снижается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cоотношение I / II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cнижается</a:t>
            </a:r>
            <a:endParaRPr b="0" i="0" sz="1500" u="none" cap="none" strike="noStrik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4" name="Google Shape;594;p61"/>
          <p:cNvSpPr/>
          <p:nvPr/>
        </p:nvSpPr>
        <p:spPr>
          <a:xfrm>
            <a:off x="3853592" y="3385771"/>
            <a:ext cx="693300" cy="66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BD6E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61"/>
          <p:cNvSpPr/>
          <p:nvPr/>
        </p:nvSpPr>
        <p:spPr>
          <a:xfrm>
            <a:off x="4838245" y="2721303"/>
            <a:ext cx="2837635" cy="96265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BD6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1"/>
          <p:cNvSpPr/>
          <p:nvPr/>
        </p:nvSpPr>
        <p:spPr>
          <a:xfrm>
            <a:off x="4838245" y="3802889"/>
            <a:ext cx="3909515" cy="105562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BBD6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ontiers | Gastric Stem Cells: Physiological and Pathological Perspectives" id="601" name="Google Shape;60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862" y="0"/>
            <a:ext cx="6550338" cy="506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3"/>
          <p:cNvSpPr txBox="1"/>
          <p:nvPr/>
        </p:nvSpPr>
        <p:spPr>
          <a:xfrm>
            <a:off x="3303008" y="2049717"/>
            <a:ext cx="55581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ru" sz="6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Кислото-</a:t>
            </a:r>
            <a:endParaRPr b="0" i="0" sz="6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ru" sz="66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продукция</a:t>
            </a:r>
            <a:endParaRPr b="0" i="0" sz="66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 txBox="1"/>
          <p:nvPr>
            <p:ph type="ctrTitle"/>
          </p:nvPr>
        </p:nvSpPr>
        <p:spPr>
          <a:xfrm>
            <a:off x="3303500" y="517600"/>
            <a:ext cx="35940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гастрин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/>
          <p:nvPr>
            <p:ph type="ctrTitle"/>
          </p:nvPr>
        </p:nvSpPr>
        <p:spPr>
          <a:xfrm>
            <a:off x="186375" y="1652425"/>
            <a:ext cx="2279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антрум</a:t>
            </a:r>
            <a:endParaRPr sz="42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p28"/>
          <p:cNvSpPr txBox="1"/>
          <p:nvPr>
            <p:ph type="ctrTitle"/>
          </p:nvPr>
        </p:nvSpPr>
        <p:spPr>
          <a:xfrm>
            <a:off x="186375" y="2332850"/>
            <a:ext cx="2279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4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немного в других местах организма</a:t>
            </a:r>
            <a:endParaRPr sz="1400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64"/>
          <p:cNvGrpSpPr/>
          <p:nvPr/>
        </p:nvGrpSpPr>
        <p:grpSpPr>
          <a:xfrm rot="-4673450">
            <a:off x="898688" y="712806"/>
            <a:ext cx="4223697" cy="3921768"/>
            <a:chOff x="-1258965" y="2388150"/>
            <a:chExt cx="2452327" cy="2134026"/>
          </a:xfrm>
        </p:grpSpPr>
        <p:sp>
          <p:nvSpPr>
            <p:cNvPr id="612" name="Google Shape;612;p64"/>
            <p:cNvSpPr/>
            <p:nvPr/>
          </p:nvSpPr>
          <p:spPr>
            <a:xfrm>
              <a:off x="-851200" y="2524550"/>
              <a:ext cx="1695000" cy="1448400"/>
            </a:xfrm>
            <a:prstGeom prst="triangle">
              <a:avLst>
                <a:gd fmla="val 50000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4"/>
            <p:cNvSpPr/>
            <p:nvPr/>
          </p:nvSpPr>
          <p:spPr>
            <a:xfrm>
              <a:off x="-432850" y="2388150"/>
              <a:ext cx="877200" cy="56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4"/>
            <p:cNvSpPr/>
            <p:nvPr/>
          </p:nvSpPr>
          <p:spPr>
            <a:xfrm rot="-3605684">
              <a:off x="291134" y="3644760"/>
              <a:ext cx="877314" cy="5649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4"/>
            <p:cNvSpPr/>
            <p:nvPr/>
          </p:nvSpPr>
          <p:spPr>
            <a:xfrm rot="3533506">
              <a:off x="-1229117" y="3718104"/>
              <a:ext cx="877372" cy="5650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4"/>
            <p:cNvSpPr/>
            <p:nvPr/>
          </p:nvSpPr>
          <p:spPr>
            <a:xfrm>
              <a:off x="-273550" y="2808350"/>
              <a:ext cx="539700" cy="4620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4"/>
            <p:cNvSpPr/>
            <p:nvPr/>
          </p:nvSpPr>
          <p:spPr>
            <a:xfrm>
              <a:off x="115100" y="3457275"/>
              <a:ext cx="539700" cy="5157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4"/>
            <p:cNvSpPr/>
            <p:nvPr/>
          </p:nvSpPr>
          <p:spPr>
            <a:xfrm>
              <a:off x="-689625" y="3531150"/>
              <a:ext cx="507600" cy="4419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64"/>
          <p:cNvSpPr/>
          <p:nvPr/>
        </p:nvSpPr>
        <p:spPr>
          <a:xfrm rot="10800000">
            <a:off x="1636275" y="2794700"/>
            <a:ext cx="279300" cy="2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4"/>
          <p:cNvSpPr/>
          <p:nvPr/>
        </p:nvSpPr>
        <p:spPr>
          <a:xfrm>
            <a:off x="2594725" y="2838550"/>
            <a:ext cx="248700" cy="2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6D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4"/>
          <p:cNvSpPr/>
          <p:nvPr/>
        </p:nvSpPr>
        <p:spPr>
          <a:xfrm>
            <a:off x="1896325" y="2577400"/>
            <a:ext cx="698400" cy="694200"/>
          </a:xfrm>
          <a:prstGeom prst="ellipse">
            <a:avLst/>
          </a:prstGeom>
          <a:solidFill>
            <a:srgbClr val="FD7C5B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4"/>
          <p:cNvSpPr txBox="1"/>
          <p:nvPr>
            <p:ph type="ctrTitle"/>
          </p:nvPr>
        </p:nvSpPr>
        <p:spPr>
          <a:xfrm>
            <a:off x="239250" y="2178350"/>
            <a:ext cx="26667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0000">
                <a:latin typeface="Century Gothic"/>
                <a:ea typeface="Century Gothic"/>
                <a:cs typeface="Century Gothic"/>
                <a:sym typeface="Century Gothic"/>
              </a:rPr>
              <a:t>Н</a:t>
            </a:r>
            <a:r>
              <a:rPr baseline="30000" lang="ru" sz="100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aseline="30000" sz="10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3" name="Google Shape;623;p64"/>
          <p:cNvSpPr txBox="1"/>
          <p:nvPr>
            <p:ph type="ctrTitle"/>
          </p:nvPr>
        </p:nvSpPr>
        <p:spPr>
          <a:xfrm>
            <a:off x="2778925" y="2678800"/>
            <a:ext cx="12075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К</a:t>
            </a:r>
            <a:r>
              <a:rPr baseline="30000" lang="ru" sz="24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aseline="30000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4" name="Google Shape;624;p64"/>
          <p:cNvSpPr txBox="1"/>
          <p:nvPr>
            <p:ph type="ctrTitle"/>
          </p:nvPr>
        </p:nvSpPr>
        <p:spPr>
          <a:xfrm>
            <a:off x="3031800" y="1984600"/>
            <a:ext cx="11373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ПК</a:t>
            </a:r>
            <a:endParaRPr sz="3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65"/>
          <p:cNvGrpSpPr/>
          <p:nvPr/>
        </p:nvGrpSpPr>
        <p:grpSpPr>
          <a:xfrm rot="-4673450">
            <a:off x="898688" y="712806"/>
            <a:ext cx="4223697" cy="3921768"/>
            <a:chOff x="-1258965" y="2388150"/>
            <a:chExt cx="2452327" cy="2134026"/>
          </a:xfrm>
        </p:grpSpPr>
        <p:sp>
          <p:nvSpPr>
            <p:cNvPr id="630" name="Google Shape;630;p65"/>
            <p:cNvSpPr/>
            <p:nvPr/>
          </p:nvSpPr>
          <p:spPr>
            <a:xfrm>
              <a:off x="-851200" y="2524550"/>
              <a:ext cx="1695000" cy="1448400"/>
            </a:xfrm>
            <a:prstGeom prst="triangle">
              <a:avLst>
                <a:gd fmla="val 50000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5"/>
            <p:cNvSpPr/>
            <p:nvPr/>
          </p:nvSpPr>
          <p:spPr>
            <a:xfrm>
              <a:off x="-432850" y="2388150"/>
              <a:ext cx="877200" cy="56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5"/>
            <p:cNvSpPr/>
            <p:nvPr/>
          </p:nvSpPr>
          <p:spPr>
            <a:xfrm rot="-3605684">
              <a:off x="291134" y="3644760"/>
              <a:ext cx="877314" cy="5649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5"/>
            <p:cNvSpPr/>
            <p:nvPr/>
          </p:nvSpPr>
          <p:spPr>
            <a:xfrm rot="3533506">
              <a:off x="-1229117" y="3718104"/>
              <a:ext cx="877372" cy="5650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5"/>
            <p:cNvSpPr/>
            <p:nvPr/>
          </p:nvSpPr>
          <p:spPr>
            <a:xfrm>
              <a:off x="-273550" y="2808350"/>
              <a:ext cx="539700" cy="4620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5"/>
            <p:cNvSpPr/>
            <p:nvPr/>
          </p:nvSpPr>
          <p:spPr>
            <a:xfrm>
              <a:off x="115100" y="3457275"/>
              <a:ext cx="539700" cy="5157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5"/>
            <p:cNvSpPr/>
            <p:nvPr/>
          </p:nvSpPr>
          <p:spPr>
            <a:xfrm>
              <a:off x="-689625" y="3531150"/>
              <a:ext cx="507600" cy="4419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65"/>
          <p:cNvGrpSpPr/>
          <p:nvPr/>
        </p:nvGrpSpPr>
        <p:grpSpPr>
          <a:xfrm rot="1798807">
            <a:off x="3742277" y="893761"/>
            <a:ext cx="634075" cy="752758"/>
            <a:chOff x="4504906" y="2434178"/>
            <a:chExt cx="634075" cy="752757"/>
          </a:xfrm>
        </p:grpSpPr>
        <p:sp>
          <p:nvSpPr>
            <p:cNvPr id="638" name="Google Shape;638;p65"/>
            <p:cNvSpPr/>
            <p:nvPr/>
          </p:nvSpPr>
          <p:spPr>
            <a:xfrm>
              <a:off x="4787294" y="2692535"/>
              <a:ext cx="98100" cy="494400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5"/>
            <p:cNvSpPr/>
            <p:nvPr/>
          </p:nvSpPr>
          <p:spPr>
            <a:xfrm rot="-2571466">
              <a:off x="4638788" y="2406123"/>
              <a:ext cx="85124" cy="427075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5"/>
            <p:cNvSpPr/>
            <p:nvPr/>
          </p:nvSpPr>
          <p:spPr>
            <a:xfrm rot="2245431">
              <a:off x="4934402" y="2421425"/>
              <a:ext cx="86884" cy="416772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1" name="Google Shape;641;p65"/>
          <p:cNvSpPr/>
          <p:nvPr/>
        </p:nvSpPr>
        <p:spPr>
          <a:xfrm rot="10800000">
            <a:off x="1636275" y="2794700"/>
            <a:ext cx="279300" cy="2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5"/>
          <p:cNvSpPr/>
          <p:nvPr/>
        </p:nvSpPr>
        <p:spPr>
          <a:xfrm>
            <a:off x="2594725" y="2838550"/>
            <a:ext cx="248700" cy="2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6D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5"/>
          <p:cNvSpPr/>
          <p:nvPr/>
        </p:nvSpPr>
        <p:spPr>
          <a:xfrm>
            <a:off x="1896325" y="2577400"/>
            <a:ext cx="698400" cy="694200"/>
          </a:xfrm>
          <a:prstGeom prst="ellipse">
            <a:avLst/>
          </a:prstGeom>
          <a:solidFill>
            <a:srgbClr val="FD7C5B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5"/>
          <p:cNvSpPr txBox="1"/>
          <p:nvPr>
            <p:ph type="ctrTitle"/>
          </p:nvPr>
        </p:nvSpPr>
        <p:spPr>
          <a:xfrm>
            <a:off x="239250" y="2178350"/>
            <a:ext cx="26667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0000">
                <a:latin typeface="Century Gothic"/>
                <a:ea typeface="Century Gothic"/>
                <a:cs typeface="Century Gothic"/>
                <a:sym typeface="Century Gothic"/>
              </a:rPr>
              <a:t>Н</a:t>
            </a:r>
            <a:r>
              <a:rPr baseline="30000" lang="ru" sz="100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aseline="30000" sz="10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5" name="Google Shape;645;p65"/>
          <p:cNvSpPr txBox="1"/>
          <p:nvPr>
            <p:ph type="ctrTitle"/>
          </p:nvPr>
        </p:nvSpPr>
        <p:spPr>
          <a:xfrm>
            <a:off x="2778925" y="2678800"/>
            <a:ext cx="12075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К</a:t>
            </a:r>
            <a:r>
              <a:rPr baseline="30000" lang="ru" sz="24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aseline="30000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Google Shape;646;p65"/>
          <p:cNvSpPr txBox="1"/>
          <p:nvPr>
            <p:ph type="ctrTitle"/>
          </p:nvPr>
        </p:nvSpPr>
        <p:spPr>
          <a:xfrm>
            <a:off x="3031800" y="1984600"/>
            <a:ext cx="105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ПК</a:t>
            </a:r>
            <a:endParaRPr sz="3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7" name="Google Shape;647;p65"/>
          <p:cNvSpPr txBox="1"/>
          <p:nvPr>
            <p:ph type="ctrTitle"/>
          </p:nvPr>
        </p:nvSpPr>
        <p:spPr>
          <a:xfrm>
            <a:off x="3419713" y="897875"/>
            <a:ext cx="105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baseline="-25000" lang="ru" sz="1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aseline="-25000" sz="1800"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8" name="Google Shape;648;p65"/>
          <p:cNvSpPr txBox="1"/>
          <p:nvPr>
            <p:ph type="ctrTitle"/>
          </p:nvPr>
        </p:nvSpPr>
        <p:spPr>
          <a:xfrm>
            <a:off x="4024200" y="523975"/>
            <a:ext cx="105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700">
                <a:solidFill>
                  <a:srgbClr val="B45F0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ах</a:t>
            </a:r>
            <a:endParaRPr sz="3700">
              <a:solidFill>
                <a:srgbClr val="B45F0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65"/>
          <p:cNvSpPr txBox="1"/>
          <p:nvPr>
            <p:ph type="ctrTitle"/>
          </p:nvPr>
        </p:nvSpPr>
        <p:spPr>
          <a:xfrm>
            <a:off x="5372425" y="537088"/>
            <a:ext cx="2761200" cy="5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600">
                <a:solidFill>
                  <a:srgbClr val="B45F0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вагус(X)</a:t>
            </a:r>
            <a:endParaRPr sz="3600">
              <a:solidFill>
                <a:srgbClr val="B45F0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0" name="Google Shape;650;p65"/>
          <p:cNvSpPr/>
          <p:nvPr/>
        </p:nvSpPr>
        <p:spPr>
          <a:xfrm rot="-10797900">
            <a:off x="4843330" y="689505"/>
            <a:ext cx="491100" cy="35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6"/>
          <p:cNvSpPr/>
          <p:nvPr/>
        </p:nvSpPr>
        <p:spPr>
          <a:xfrm rot="10800000">
            <a:off x="7143950" y="2312200"/>
            <a:ext cx="13062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7C5B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" name="Google Shape;656;p66"/>
          <p:cNvGrpSpPr/>
          <p:nvPr/>
        </p:nvGrpSpPr>
        <p:grpSpPr>
          <a:xfrm rot="-4673450">
            <a:off x="898688" y="712806"/>
            <a:ext cx="4223697" cy="3921768"/>
            <a:chOff x="-1258965" y="2388150"/>
            <a:chExt cx="2452327" cy="2134026"/>
          </a:xfrm>
        </p:grpSpPr>
        <p:sp>
          <p:nvSpPr>
            <p:cNvPr id="657" name="Google Shape;657;p66"/>
            <p:cNvSpPr/>
            <p:nvPr/>
          </p:nvSpPr>
          <p:spPr>
            <a:xfrm>
              <a:off x="-851200" y="2524550"/>
              <a:ext cx="1695000" cy="1448400"/>
            </a:xfrm>
            <a:prstGeom prst="triangle">
              <a:avLst>
                <a:gd fmla="val 50000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6"/>
            <p:cNvSpPr/>
            <p:nvPr/>
          </p:nvSpPr>
          <p:spPr>
            <a:xfrm>
              <a:off x="-432850" y="2388150"/>
              <a:ext cx="877200" cy="56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6"/>
            <p:cNvSpPr/>
            <p:nvPr/>
          </p:nvSpPr>
          <p:spPr>
            <a:xfrm rot="-3605684">
              <a:off x="291134" y="3644760"/>
              <a:ext cx="877314" cy="5649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6"/>
            <p:cNvSpPr/>
            <p:nvPr/>
          </p:nvSpPr>
          <p:spPr>
            <a:xfrm rot="3533506">
              <a:off x="-1229117" y="3718104"/>
              <a:ext cx="877372" cy="5650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6"/>
            <p:cNvSpPr/>
            <p:nvPr/>
          </p:nvSpPr>
          <p:spPr>
            <a:xfrm>
              <a:off x="-273550" y="2808350"/>
              <a:ext cx="539700" cy="4620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6"/>
            <p:cNvSpPr/>
            <p:nvPr/>
          </p:nvSpPr>
          <p:spPr>
            <a:xfrm>
              <a:off x="115100" y="3457275"/>
              <a:ext cx="539700" cy="5157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6"/>
            <p:cNvSpPr/>
            <p:nvPr/>
          </p:nvSpPr>
          <p:spPr>
            <a:xfrm>
              <a:off x="-689625" y="3531150"/>
              <a:ext cx="507600" cy="4419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4" name="Google Shape;664;p66"/>
          <p:cNvGrpSpPr/>
          <p:nvPr/>
        </p:nvGrpSpPr>
        <p:grpSpPr>
          <a:xfrm rot="1798807">
            <a:off x="3742277" y="893761"/>
            <a:ext cx="634075" cy="752758"/>
            <a:chOff x="4504906" y="2434178"/>
            <a:chExt cx="634075" cy="752757"/>
          </a:xfrm>
        </p:grpSpPr>
        <p:sp>
          <p:nvSpPr>
            <p:cNvPr id="665" name="Google Shape;665;p66"/>
            <p:cNvSpPr/>
            <p:nvPr/>
          </p:nvSpPr>
          <p:spPr>
            <a:xfrm>
              <a:off x="4787294" y="2692535"/>
              <a:ext cx="98100" cy="494400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6"/>
            <p:cNvSpPr/>
            <p:nvPr/>
          </p:nvSpPr>
          <p:spPr>
            <a:xfrm rot="-2571466">
              <a:off x="4638788" y="2406123"/>
              <a:ext cx="85124" cy="427075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6"/>
            <p:cNvSpPr/>
            <p:nvPr/>
          </p:nvSpPr>
          <p:spPr>
            <a:xfrm rot="2245431">
              <a:off x="4934402" y="2421425"/>
              <a:ext cx="86884" cy="416772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p66"/>
          <p:cNvSpPr/>
          <p:nvPr/>
        </p:nvSpPr>
        <p:spPr>
          <a:xfrm rot="10800000">
            <a:off x="1636275" y="2794700"/>
            <a:ext cx="279300" cy="2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6"/>
          <p:cNvSpPr/>
          <p:nvPr/>
        </p:nvSpPr>
        <p:spPr>
          <a:xfrm>
            <a:off x="2594725" y="2838550"/>
            <a:ext cx="248700" cy="2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6D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6"/>
          <p:cNvSpPr/>
          <p:nvPr/>
        </p:nvSpPr>
        <p:spPr>
          <a:xfrm>
            <a:off x="1896325" y="2577400"/>
            <a:ext cx="698400" cy="694200"/>
          </a:xfrm>
          <a:prstGeom prst="ellipse">
            <a:avLst/>
          </a:prstGeom>
          <a:solidFill>
            <a:srgbClr val="FD7C5B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6"/>
          <p:cNvSpPr txBox="1"/>
          <p:nvPr>
            <p:ph type="ctrTitle"/>
          </p:nvPr>
        </p:nvSpPr>
        <p:spPr>
          <a:xfrm>
            <a:off x="239250" y="2178350"/>
            <a:ext cx="26667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0000">
                <a:latin typeface="Century Gothic"/>
                <a:ea typeface="Century Gothic"/>
                <a:cs typeface="Century Gothic"/>
                <a:sym typeface="Century Gothic"/>
              </a:rPr>
              <a:t>Н</a:t>
            </a:r>
            <a:r>
              <a:rPr baseline="30000" lang="ru" sz="100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aseline="30000" sz="10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2" name="Google Shape;672;p66"/>
          <p:cNvSpPr txBox="1"/>
          <p:nvPr>
            <p:ph type="ctrTitle"/>
          </p:nvPr>
        </p:nvSpPr>
        <p:spPr>
          <a:xfrm>
            <a:off x="2778925" y="2678800"/>
            <a:ext cx="12075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К</a:t>
            </a:r>
            <a:r>
              <a:rPr baseline="30000" lang="ru" sz="24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aseline="30000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3" name="Google Shape;673;p66"/>
          <p:cNvSpPr txBox="1"/>
          <p:nvPr>
            <p:ph type="ctrTitle"/>
          </p:nvPr>
        </p:nvSpPr>
        <p:spPr>
          <a:xfrm>
            <a:off x="3031800" y="1984600"/>
            <a:ext cx="105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ПК</a:t>
            </a:r>
            <a:endParaRPr sz="3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74" name="Google Shape;674;p66"/>
          <p:cNvGrpSpPr/>
          <p:nvPr/>
        </p:nvGrpSpPr>
        <p:grpSpPr>
          <a:xfrm rot="5400000">
            <a:off x="4109154" y="2157662"/>
            <a:ext cx="634075" cy="752757"/>
            <a:chOff x="4504906" y="2434178"/>
            <a:chExt cx="634075" cy="752757"/>
          </a:xfrm>
        </p:grpSpPr>
        <p:sp>
          <p:nvSpPr>
            <p:cNvPr id="675" name="Google Shape;675;p66"/>
            <p:cNvSpPr/>
            <p:nvPr/>
          </p:nvSpPr>
          <p:spPr>
            <a:xfrm>
              <a:off x="4787294" y="2692535"/>
              <a:ext cx="98100" cy="494400"/>
            </a:xfrm>
            <a:prstGeom prst="roundRect">
              <a:avLst>
                <a:gd fmla="val 16667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6"/>
            <p:cNvSpPr/>
            <p:nvPr/>
          </p:nvSpPr>
          <p:spPr>
            <a:xfrm rot="-2571466">
              <a:off x="4638788" y="2406123"/>
              <a:ext cx="85124" cy="427075"/>
            </a:xfrm>
            <a:prstGeom prst="roundRect">
              <a:avLst>
                <a:gd fmla="val 16667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6"/>
            <p:cNvSpPr/>
            <p:nvPr/>
          </p:nvSpPr>
          <p:spPr>
            <a:xfrm rot="2245431">
              <a:off x="4934402" y="2421425"/>
              <a:ext cx="86884" cy="416772"/>
            </a:xfrm>
            <a:prstGeom prst="roundRect">
              <a:avLst>
                <a:gd fmla="val 16667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8" name="Google Shape;678;p66"/>
          <p:cNvSpPr txBox="1"/>
          <p:nvPr>
            <p:ph type="ctrTitle"/>
          </p:nvPr>
        </p:nvSpPr>
        <p:spPr>
          <a:xfrm>
            <a:off x="3419713" y="897875"/>
            <a:ext cx="105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baseline="-25000" lang="ru" sz="1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aseline="-25000" sz="1800"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9" name="Google Shape;679;p66"/>
          <p:cNvSpPr txBox="1"/>
          <p:nvPr>
            <p:ph type="ctrTitle"/>
          </p:nvPr>
        </p:nvSpPr>
        <p:spPr>
          <a:xfrm>
            <a:off x="4024200" y="523975"/>
            <a:ext cx="105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700">
                <a:solidFill>
                  <a:srgbClr val="B45F0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ах</a:t>
            </a:r>
            <a:endParaRPr sz="3700">
              <a:solidFill>
                <a:srgbClr val="B45F0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0" name="Google Shape;680;p66"/>
          <p:cNvSpPr txBox="1"/>
          <p:nvPr>
            <p:ph type="ctrTitle"/>
          </p:nvPr>
        </p:nvSpPr>
        <p:spPr>
          <a:xfrm>
            <a:off x="4108313" y="1923575"/>
            <a:ext cx="105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solidFill>
                  <a:srgbClr val="CCCC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</a:t>
            </a:r>
            <a:r>
              <a:rPr baseline="-25000" lang="ru" sz="1800">
                <a:solidFill>
                  <a:srgbClr val="CCCC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aseline="-25000" sz="1800">
              <a:solidFill>
                <a:srgbClr val="CCCC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1" name="Google Shape;681;p66"/>
          <p:cNvSpPr txBox="1"/>
          <p:nvPr>
            <p:ph type="ctrTitle"/>
          </p:nvPr>
        </p:nvSpPr>
        <p:spPr>
          <a:xfrm>
            <a:off x="5372425" y="537088"/>
            <a:ext cx="2761200" cy="5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600">
                <a:solidFill>
                  <a:srgbClr val="B45F0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вагус(X)</a:t>
            </a:r>
            <a:endParaRPr sz="3600">
              <a:solidFill>
                <a:srgbClr val="B45F0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2" name="Google Shape;682;p66"/>
          <p:cNvSpPr/>
          <p:nvPr/>
        </p:nvSpPr>
        <p:spPr>
          <a:xfrm>
            <a:off x="6008413" y="2067400"/>
            <a:ext cx="1056900" cy="9486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6"/>
          <p:cNvSpPr txBox="1"/>
          <p:nvPr>
            <p:ph type="ctrTitle"/>
          </p:nvPr>
        </p:nvSpPr>
        <p:spPr>
          <a:xfrm>
            <a:off x="5900113" y="2264510"/>
            <a:ext cx="1273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ECL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4" name="Google Shape;684;p66"/>
          <p:cNvSpPr txBox="1"/>
          <p:nvPr>
            <p:ph type="ctrTitle"/>
          </p:nvPr>
        </p:nvSpPr>
        <p:spPr>
          <a:xfrm rot="-5399389">
            <a:off x="4262543" y="2102060"/>
            <a:ext cx="1688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rgbClr val="FD7C5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гистамин</a:t>
            </a:r>
            <a:endParaRPr sz="2000">
              <a:solidFill>
                <a:srgbClr val="FD7C5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5" name="Google Shape;685;p66"/>
          <p:cNvSpPr/>
          <p:nvPr/>
        </p:nvSpPr>
        <p:spPr>
          <a:xfrm rot="10800000">
            <a:off x="5319550" y="2309650"/>
            <a:ext cx="4914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7C5B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6"/>
          <p:cNvSpPr/>
          <p:nvPr/>
        </p:nvSpPr>
        <p:spPr>
          <a:xfrm>
            <a:off x="7783400" y="1551975"/>
            <a:ext cx="343200" cy="18198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6"/>
          <p:cNvSpPr txBox="1"/>
          <p:nvPr>
            <p:ph type="ctrTitle"/>
          </p:nvPr>
        </p:nvSpPr>
        <p:spPr>
          <a:xfrm>
            <a:off x="7783398" y="1603600"/>
            <a:ext cx="3432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ь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8" name="Google Shape;688;p66"/>
          <p:cNvSpPr txBox="1"/>
          <p:nvPr>
            <p:ph type="ctrTitle"/>
          </p:nvPr>
        </p:nvSpPr>
        <p:spPr>
          <a:xfrm rot="-5399389">
            <a:off x="7760299" y="2252650"/>
            <a:ext cx="1688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rgbClr val="FD7C5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</a:t>
            </a:r>
            <a:endParaRPr sz="2000">
              <a:solidFill>
                <a:srgbClr val="FD7C5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9" name="Google Shape;689;p66"/>
          <p:cNvSpPr/>
          <p:nvPr/>
        </p:nvSpPr>
        <p:spPr>
          <a:xfrm rot="-10797900">
            <a:off x="4843330" y="689505"/>
            <a:ext cx="491100" cy="35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7"/>
          <p:cNvSpPr/>
          <p:nvPr/>
        </p:nvSpPr>
        <p:spPr>
          <a:xfrm rot="10800000">
            <a:off x="7143950" y="2312200"/>
            <a:ext cx="13062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7C5B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5" name="Google Shape;695;p67"/>
          <p:cNvGrpSpPr/>
          <p:nvPr/>
        </p:nvGrpSpPr>
        <p:grpSpPr>
          <a:xfrm rot="-4673450">
            <a:off x="898688" y="712806"/>
            <a:ext cx="4223697" cy="3921768"/>
            <a:chOff x="-1258965" y="2388150"/>
            <a:chExt cx="2452327" cy="2134026"/>
          </a:xfrm>
        </p:grpSpPr>
        <p:sp>
          <p:nvSpPr>
            <p:cNvPr id="696" name="Google Shape;696;p67"/>
            <p:cNvSpPr/>
            <p:nvPr/>
          </p:nvSpPr>
          <p:spPr>
            <a:xfrm>
              <a:off x="-851200" y="2524550"/>
              <a:ext cx="1695000" cy="1448400"/>
            </a:xfrm>
            <a:prstGeom prst="triangle">
              <a:avLst>
                <a:gd fmla="val 50000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7"/>
            <p:cNvSpPr/>
            <p:nvPr/>
          </p:nvSpPr>
          <p:spPr>
            <a:xfrm>
              <a:off x="-432850" y="2388150"/>
              <a:ext cx="877200" cy="56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7"/>
            <p:cNvSpPr/>
            <p:nvPr/>
          </p:nvSpPr>
          <p:spPr>
            <a:xfrm rot="-3605684">
              <a:off x="291134" y="3644760"/>
              <a:ext cx="877314" cy="5649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7"/>
            <p:cNvSpPr/>
            <p:nvPr/>
          </p:nvSpPr>
          <p:spPr>
            <a:xfrm rot="3533506">
              <a:off x="-1229117" y="3718104"/>
              <a:ext cx="877372" cy="5650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7"/>
            <p:cNvSpPr/>
            <p:nvPr/>
          </p:nvSpPr>
          <p:spPr>
            <a:xfrm>
              <a:off x="-273550" y="2808350"/>
              <a:ext cx="539700" cy="4620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7"/>
            <p:cNvSpPr/>
            <p:nvPr/>
          </p:nvSpPr>
          <p:spPr>
            <a:xfrm>
              <a:off x="115100" y="3457275"/>
              <a:ext cx="539700" cy="5157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7"/>
            <p:cNvSpPr/>
            <p:nvPr/>
          </p:nvSpPr>
          <p:spPr>
            <a:xfrm>
              <a:off x="-689625" y="3531150"/>
              <a:ext cx="507600" cy="4419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p67"/>
          <p:cNvGrpSpPr/>
          <p:nvPr/>
        </p:nvGrpSpPr>
        <p:grpSpPr>
          <a:xfrm rot="1798807">
            <a:off x="3742277" y="893761"/>
            <a:ext cx="634075" cy="752758"/>
            <a:chOff x="4504906" y="2434178"/>
            <a:chExt cx="634075" cy="752757"/>
          </a:xfrm>
        </p:grpSpPr>
        <p:sp>
          <p:nvSpPr>
            <p:cNvPr id="704" name="Google Shape;704;p67"/>
            <p:cNvSpPr/>
            <p:nvPr/>
          </p:nvSpPr>
          <p:spPr>
            <a:xfrm>
              <a:off x="4787294" y="2692535"/>
              <a:ext cx="98100" cy="494400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7"/>
            <p:cNvSpPr/>
            <p:nvPr/>
          </p:nvSpPr>
          <p:spPr>
            <a:xfrm rot="-2571466">
              <a:off x="4638788" y="2406123"/>
              <a:ext cx="85124" cy="427075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7"/>
            <p:cNvSpPr/>
            <p:nvPr/>
          </p:nvSpPr>
          <p:spPr>
            <a:xfrm rot="2245431">
              <a:off x="4934402" y="2421425"/>
              <a:ext cx="86884" cy="416772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B45F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p67"/>
          <p:cNvSpPr/>
          <p:nvPr/>
        </p:nvSpPr>
        <p:spPr>
          <a:xfrm rot="10800000">
            <a:off x="1636275" y="2794700"/>
            <a:ext cx="279300" cy="2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7"/>
          <p:cNvSpPr/>
          <p:nvPr/>
        </p:nvSpPr>
        <p:spPr>
          <a:xfrm>
            <a:off x="2594725" y="2838550"/>
            <a:ext cx="248700" cy="2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6D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7"/>
          <p:cNvSpPr/>
          <p:nvPr/>
        </p:nvSpPr>
        <p:spPr>
          <a:xfrm>
            <a:off x="1896325" y="2577400"/>
            <a:ext cx="698400" cy="694200"/>
          </a:xfrm>
          <a:prstGeom prst="ellipse">
            <a:avLst/>
          </a:prstGeom>
          <a:solidFill>
            <a:srgbClr val="FD7C5B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67"/>
          <p:cNvSpPr txBox="1"/>
          <p:nvPr>
            <p:ph type="ctrTitle"/>
          </p:nvPr>
        </p:nvSpPr>
        <p:spPr>
          <a:xfrm>
            <a:off x="239250" y="2178350"/>
            <a:ext cx="26667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0000">
                <a:latin typeface="Century Gothic"/>
                <a:ea typeface="Century Gothic"/>
                <a:cs typeface="Century Gothic"/>
                <a:sym typeface="Century Gothic"/>
              </a:rPr>
              <a:t>Н</a:t>
            </a:r>
            <a:r>
              <a:rPr baseline="30000" lang="ru" sz="100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aseline="30000" sz="10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1" name="Google Shape;711;p67"/>
          <p:cNvSpPr txBox="1"/>
          <p:nvPr>
            <p:ph type="ctrTitle"/>
          </p:nvPr>
        </p:nvSpPr>
        <p:spPr>
          <a:xfrm>
            <a:off x="2778925" y="2678800"/>
            <a:ext cx="12075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К</a:t>
            </a:r>
            <a:r>
              <a:rPr baseline="30000" lang="ru" sz="2400"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baseline="30000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2" name="Google Shape;712;p67"/>
          <p:cNvSpPr txBox="1"/>
          <p:nvPr>
            <p:ph type="ctrTitle"/>
          </p:nvPr>
        </p:nvSpPr>
        <p:spPr>
          <a:xfrm>
            <a:off x="3031800" y="1984600"/>
            <a:ext cx="105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ПК</a:t>
            </a:r>
            <a:endParaRPr sz="3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13" name="Google Shape;713;p67"/>
          <p:cNvGrpSpPr/>
          <p:nvPr/>
        </p:nvGrpSpPr>
        <p:grpSpPr>
          <a:xfrm rot="5400000">
            <a:off x="4109154" y="2157662"/>
            <a:ext cx="634075" cy="752757"/>
            <a:chOff x="4504906" y="2434178"/>
            <a:chExt cx="634075" cy="752757"/>
          </a:xfrm>
        </p:grpSpPr>
        <p:sp>
          <p:nvSpPr>
            <p:cNvPr id="714" name="Google Shape;714;p67"/>
            <p:cNvSpPr/>
            <p:nvPr/>
          </p:nvSpPr>
          <p:spPr>
            <a:xfrm>
              <a:off x="4787294" y="2692535"/>
              <a:ext cx="98100" cy="494400"/>
            </a:xfrm>
            <a:prstGeom prst="roundRect">
              <a:avLst>
                <a:gd fmla="val 16667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7"/>
            <p:cNvSpPr/>
            <p:nvPr/>
          </p:nvSpPr>
          <p:spPr>
            <a:xfrm rot="-2571466">
              <a:off x="4638788" y="2406123"/>
              <a:ext cx="85124" cy="427075"/>
            </a:xfrm>
            <a:prstGeom prst="roundRect">
              <a:avLst>
                <a:gd fmla="val 16667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7"/>
            <p:cNvSpPr/>
            <p:nvPr/>
          </p:nvSpPr>
          <p:spPr>
            <a:xfrm rot="2245431">
              <a:off x="4934402" y="2421425"/>
              <a:ext cx="86884" cy="416772"/>
            </a:xfrm>
            <a:prstGeom prst="roundRect">
              <a:avLst>
                <a:gd fmla="val 16667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7" name="Google Shape;717;p67"/>
          <p:cNvGrpSpPr/>
          <p:nvPr/>
        </p:nvGrpSpPr>
        <p:grpSpPr>
          <a:xfrm rot="8100000">
            <a:off x="3674454" y="3720061"/>
            <a:ext cx="634069" cy="752750"/>
            <a:chOff x="4504906" y="2434178"/>
            <a:chExt cx="634075" cy="752757"/>
          </a:xfrm>
        </p:grpSpPr>
        <p:sp>
          <p:nvSpPr>
            <p:cNvPr id="718" name="Google Shape;718;p67"/>
            <p:cNvSpPr/>
            <p:nvPr/>
          </p:nvSpPr>
          <p:spPr>
            <a:xfrm>
              <a:off x="4787294" y="2692535"/>
              <a:ext cx="98100" cy="494400"/>
            </a:xfrm>
            <a:prstGeom prst="roundRect">
              <a:avLst>
                <a:gd fmla="val 16667" name="adj"/>
              </a:avLst>
            </a:prstGeom>
            <a:solidFill>
              <a:srgbClr val="5FC0CE"/>
            </a:solidFill>
            <a:ln cap="flat" cmpd="sng" w="9525">
              <a:solidFill>
                <a:srgbClr val="5FC0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7"/>
            <p:cNvSpPr/>
            <p:nvPr/>
          </p:nvSpPr>
          <p:spPr>
            <a:xfrm rot="-2571466">
              <a:off x="4638788" y="2406123"/>
              <a:ext cx="85124" cy="427075"/>
            </a:xfrm>
            <a:prstGeom prst="roundRect">
              <a:avLst>
                <a:gd fmla="val 16667" name="adj"/>
              </a:avLst>
            </a:prstGeom>
            <a:solidFill>
              <a:srgbClr val="5FC0CE"/>
            </a:solidFill>
            <a:ln cap="flat" cmpd="sng" w="9525">
              <a:solidFill>
                <a:srgbClr val="5FC0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7"/>
            <p:cNvSpPr/>
            <p:nvPr/>
          </p:nvSpPr>
          <p:spPr>
            <a:xfrm rot="2245431">
              <a:off x="4934402" y="2421425"/>
              <a:ext cx="86884" cy="416772"/>
            </a:xfrm>
            <a:prstGeom prst="roundRect">
              <a:avLst>
                <a:gd fmla="val 16667" name="adj"/>
              </a:avLst>
            </a:prstGeom>
            <a:solidFill>
              <a:srgbClr val="5FC0CE"/>
            </a:solidFill>
            <a:ln cap="flat" cmpd="sng" w="9525">
              <a:solidFill>
                <a:srgbClr val="5FC0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1" name="Google Shape;721;p67"/>
          <p:cNvSpPr txBox="1"/>
          <p:nvPr>
            <p:ph type="ctrTitle"/>
          </p:nvPr>
        </p:nvSpPr>
        <p:spPr>
          <a:xfrm>
            <a:off x="3419713" y="897875"/>
            <a:ext cx="105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baseline="-25000" lang="ru" sz="1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aseline="-25000" sz="1800"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2" name="Google Shape;722;p67"/>
          <p:cNvSpPr txBox="1"/>
          <p:nvPr>
            <p:ph type="ctrTitle"/>
          </p:nvPr>
        </p:nvSpPr>
        <p:spPr>
          <a:xfrm>
            <a:off x="4024200" y="523975"/>
            <a:ext cx="105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700">
                <a:solidFill>
                  <a:srgbClr val="B45F0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ах</a:t>
            </a:r>
            <a:endParaRPr sz="3700">
              <a:solidFill>
                <a:srgbClr val="B45F0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3" name="Google Shape;723;p67"/>
          <p:cNvSpPr txBox="1"/>
          <p:nvPr>
            <p:ph type="ctrTitle"/>
          </p:nvPr>
        </p:nvSpPr>
        <p:spPr>
          <a:xfrm>
            <a:off x="3139725" y="3970075"/>
            <a:ext cx="1321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sst2R</a:t>
            </a:r>
            <a:endParaRPr sz="1800">
              <a:solidFill>
                <a:srgbClr val="B7B7B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4" name="Google Shape;724;p67"/>
          <p:cNvSpPr txBox="1"/>
          <p:nvPr>
            <p:ph type="ctrTitle"/>
          </p:nvPr>
        </p:nvSpPr>
        <p:spPr>
          <a:xfrm>
            <a:off x="4108313" y="1923575"/>
            <a:ext cx="1056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solidFill>
                  <a:srgbClr val="CCCC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</a:t>
            </a:r>
            <a:r>
              <a:rPr baseline="-25000" lang="ru" sz="1800">
                <a:solidFill>
                  <a:srgbClr val="CCCC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aseline="-25000" sz="1800">
              <a:solidFill>
                <a:srgbClr val="CCCC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5" name="Google Shape;725;p67"/>
          <p:cNvSpPr txBox="1"/>
          <p:nvPr>
            <p:ph type="ctrTitle"/>
          </p:nvPr>
        </p:nvSpPr>
        <p:spPr>
          <a:xfrm>
            <a:off x="5372425" y="537088"/>
            <a:ext cx="2761200" cy="5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3600">
                <a:solidFill>
                  <a:srgbClr val="B45F0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вагус(X)</a:t>
            </a:r>
            <a:endParaRPr sz="3600">
              <a:solidFill>
                <a:srgbClr val="B45F0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5985200" y="3870400"/>
            <a:ext cx="1056900" cy="948600"/>
          </a:xfrm>
          <a:prstGeom prst="roundRect">
            <a:avLst>
              <a:gd fmla="val 16667" name="adj"/>
            </a:avLst>
          </a:prstGeom>
          <a:solidFill>
            <a:srgbClr val="5FC0C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7"/>
          <p:cNvSpPr txBox="1"/>
          <p:nvPr>
            <p:ph type="ctrTitle"/>
          </p:nvPr>
        </p:nvSpPr>
        <p:spPr>
          <a:xfrm>
            <a:off x="5876900" y="4143710"/>
            <a:ext cx="1273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5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 sz="5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8" name="Google Shape;728;p67"/>
          <p:cNvSpPr txBox="1"/>
          <p:nvPr>
            <p:ph type="ctrTitle"/>
          </p:nvPr>
        </p:nvSpPr>
        <p:spPr>
          <a:xfrm rot="-2700000">
            <a:off x="3394453" y="4014376"/>
            <a:ext cx="2355090" cy="566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rgbClr val="5FC0C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соматостатин</a:t>
            </a:r>
            <a:endParaRPr sz="2000">
              <a:solidFill>
                <a:srgbClr val="5FC0C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9" name="Google Shape;729;p67"/>
          <p:cNvSpPr/>
          <p:nvPr/>
        </p:nvSpPr>
        <p:spPr>
          <a:xfrm>
            <a:off x="6008413" y="2067400"/>
            <a:ext cx="1056900" cy="9486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7"/>
          <p:cNvSpPr txBox="1"/>
          <p:nvPr>
            <p:ph type="ctrTitle"/>
          </p:nvPr>
        </p:nvSpPr>
        <p:spPr>
          <a:xfrm>
            <a:off x="5900113" y="2264510"/>
            <a:ext cx="1273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ECL</a:t>
            </a:r>
            <a:endParaRPr sz="3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1" name="Google Shape;731;p67"/>
          <p:cNvSpPr txBox="1"/>
          <p:nvPr>
            <p:ph type="ctrTitle"/>
          </p:nvPr>
        </p:nvSpPr>
        <p:spPr>
          <a:xfrm rot="-5399389">
            <a:off x="4262543" y="2102060"/>
            <a:ext cx="16884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rgbClr val="FD7C5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гистамин</a:t>
            </a:r>
            <a:endParaRPr sz="2000">
              <a:solidFill>
                <a:srgbClr val="FD7C5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2" name="Google Shape;732;p67"/>
          <p:cNvSpPr/>
          <p:nvPr/>
        </p:nvSpPr>
        <p:spPr>
          <a:xfrm rot="10800000">
            <a:off x="5319550" y="2309650"/>
            <a:ext cx="4914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7C5B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67"/>
          <p:cNvSpPr/>
          <p:nvPr/>
        </p:nvSpPr>
        <p:spPr>
          <a:xfrm rot="10800000">
            <a:off x="5037250" y="4191400"/>
            <a:ext cx="773700" cy="35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FC0CE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7"/>
          <p:cNvSpPr/>
          <p:nvPr/>
        </p:nvSpPr>
        <p:spPr>
          <a:xfrm>
            <a:off x="7783400" y="1551975"/>
            <a:ext cx="343200" cy="18198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67"/>
          <p:cNvSpPr txBox="1"/>
          <p:nvPr>
            <p:ph type="ctrTitle"/>
          </p:nvPr>
        </p:nvSpPr>
        <p:spPr>
          <a:xfrm>
            <a:off x="7783398" y="1603600"/>
            <a:ext cx="3432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ь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6" name="Google Shape;736;p67"/>
          <p:cNvSpPr txBox="1"/>
          <p:nvPr>
            <p:ph type="ctrTitle"/>
          </p:nvPr>
        </p:nvSpPr>
        <p:spPr>
          <a:xfrm rot="-5399389">
            <a:off x="7760299" y="2252650"/>
            <a:ext cx="1688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000">
                <a:solidFill>
                  <a:srgbClr val="FD7C5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гастрин</a:t>
            </a:r>
            <a:endParaRPr sz="2000">
              <a:solidFill>
                <a:srgbClr val="FD7C5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7" name="Google Shape;737;p67"/>
          <p:cNvSpPr/>
          <p:nvPr/>
        </p:nvSpPr>
        <p:spPr>
          <a:xfrm rot="-10797900">
            <a:off x="4843330" y="689505"/>
            <a:ext cx="491100" cy="35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5F06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8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3" name="Google Shape;743;p68"/>
          <p:cNvSpPr txBox="1"/>
          <p:nvPr/>
        </p:nvSpPr>
        <p:spPr>
          <a:xfrm>
            <a:off x="355696" y="1599313"/>
            <a:ext cx="7865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клетки желудка погибают из-за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аутоиммунного разрушения</a:t>
            </a:r>
            <a:r>
              <a:rPr b="0" i="0" lang="ru" sz="24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24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4" name="Google Shape;744;p68"/>
          <p:cNvSpPr/>
          <p:nvPr/>
        </p:nvSpPr>
        <p:spPr>
          <a:xfrm rot="-2048835">
            <a:off x="5648849" y="2795065"/>
            <a:ext cx="490093" cy="7214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68"/>
          <p:cNvSpPr/>
          <p:nvPr/>
        </p:nvSpPr>
        <p:spPr>
          <a:xfrm rot="727025">
            <a:off x="5298818" y="2882041"/>
            <a:ext cx="430184" cy="7207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68"/>
          <p:cNvSpPr/>
          <p:nvPr/>
        </p:nvSpPr>
        <p:spPr>
          <a:xfrm rot="-5045269">
            <a:off x="5541894" y="3250918"/>
            <a:ext cx="390276" cy="7209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68"/>
          <p:cNvSpPr/>
          <p:nvPr/>
        </p:nvSpPr>
        <p:spPr>
          <a:xfrm rot="-2050051">
            <a:off x="5698763" y="2930522"/>
            <a:ext cx="519217" cy="7214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68"/>
          <p:cNvSpPr/>
          <p:nvPr/>
        </p:nvSpPr>
        <p:spPr>
          <a:xfrm rot="726885">
            <a:off x="5325317" y="2747537"/>
            <a:ext cx="360222" cy="7207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68"/>
          <p:cNvSpPr/>
          <p:nvPr/>
        </p:nvSpPr>
        <p:spPr>
          <a:xfrm rot="5643506">
            <a:off x="5681727" y="3277565"/>
            <a:ext cx="360303" cy="7188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68"/>
          <p:cNvSpPr txBox="1"/>
          <p:nvPr/>
        </p:nvSpPr>
        <p:spPr>
          <a:xfrm>
            <a:off x="6245977" y="2293308"/>
            <a:ext cx="78654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ru" sz="5300" u="none" cap="none" strike="noStrike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IgG</a:t>
            </a:r>
            <a:endParaRPr b="0" i="0" sz="5300" u="none" cap="none" strike="noStrike">
              <a:solidFill>
                <a:srgbClr val="8DA9D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1" name="Google Shape;751;p68"/>
          <p:cNvSpPr/>
          <p:nvPr/>
        </p:nvSpPr>
        <p:spPr>
          <a:xfrm>
            <a:off x="5670845" y="3776434"/>
            <a:ext cx="1386900" cy="1260300"/>
          </a:xfrm>
          <a:prstGeom prst="ellipse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68"/>
          <p:cNvSpPr txBox="1"/>
          <p:nvPr/>
        </p:nvSpPr>
        <p:spPr>
          <a:xfrm>
            <a:off x="6002603" y="3967933"/>
            <a:ext cx="13587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ru" sz="5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Tk</a:t>
            </a:r>
            <a:endParaRPr b="0" i="0" sz="53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9"/>
          <p:cNvSpPr txBox="1"/>
          <p:nvPr/>
        </p:nvSpPr>
        <p:spPr>
          <a:xfrm>
            <a:off x="355696" y="1599313"/>
            <a:ext cx="7865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клетки желудка погибают из-за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аутоиммунного разрушения</a:t>
            </a:r>
            <a:r>
              <a:rPr b="0" i="0" lang="ru" sz="24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24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8" name="Google Shape;758;p69"/>
          <p:cNvSpPr txBox="1"/>
          <p:nvPr/>
        </p:nvSpPr>
        <p:spPr>
          <a:xfrm>
            <a:off x="435707" y="2969599"/>
            <a:ext cx="78654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аутоиммунный гастрит /</a:t>
            </a:r>
            <a:endParaRPr b="1" i="0" sz="33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атрофический метапластический аутоиммунный гастрит (AMAG)</a:t>
            </a:r>
            <a:endParaRPr b="0" i="0" sz="15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9" name="Google Shape;759;p69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4" id="764" name="Google Shape;764;p70"/>
          <p:cNvPicPr preferRelativeResize="0"/>
          <p:nvPr/>
        </p:nvPicPr>
        <p:blipFill rotWithShape="1">
          <a:blip r:embed="rId3">
            <a:alphaModFix/>
          </a:blip>
          <a:srcRect b="49942" l="0" r="0" t="0"/>
          <a:stretch/>
        </p:blipFill>
        <p:spPr>
          <a:xfrm>
            <a:off x="-1" y="1423686"/>
            <a:ext cx="9161577" cy="3789264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0"/>
          <p:cNvSpPr txBox="1"/>
          <p:nvPr>
            <p:ph idx="4294967295" type="ctrTitle"/>
          </p:nvPr>
        </p:nvSpPr>
        <p:spPr>
          <a:xfrm>
            <a:off x="0" y="282225"/>
            <a:ext cx="44274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428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норма</a:t>
            </a:r>
            <a:endParaRPr b="0" i="0" sz="428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6" name="Google Shape;766;p70"/>
          <p:cNvSpPr txBox="1"/>
          <p:nvPr>
            <p:ph idx="4294967295" type="ctrTitle"/>
          </p:nvPr>
        </p:nvSpPr>
        <p:spPr>
          <a:xfrm>
            <a:off x="4716600" y="282225"/>
            <a:ext cx="44274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428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атрофия</a:t>
            </a:r>
            <a:endParaRPr b="0" i="0" sz="428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1"/>
          <p:cNvSpPr/>
          <p:nvPr/>
        </p:nvSpPr>
        <p:spPr>
          <a:xfrm rot="-2048835">
            <a:off x="5648849" y="2795065"/>
            <a:ext cx="490093" cy="7214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71"/>
          <p:cNvSpPr/>
          <p:nvPr/>
        </p:nvSpPr>
        <p:spPr>
          <a:xfrm rot="727025">
            <a:off x="5298818" y="2882041"/>
            <a:ext cx="430184" cy="7207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71"/>
          <p:cNvSpPr/>
          <p:nvPr/>
        </p:nvSpPr>
        <p:spPr>
          <a:xfrm rot="-5045269">
            <a:off x="5541894" y="3250918"/>
            <a:ext cx="390276" cy="7209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71"/>
          <p:cNvSpPr/>
          <p:nvPr/>
        </p:nvSpPr>
        <p:spPr>
          <a:xfrm rot="-2050051">
            <a:off x="5698763" y="2930522"/>
            <a:ext cx="519217" cy="7214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71"/>
          <p:cNvSpPr/>
          <p:nvPr/>
        </p:nvSpPr>
        <p:spPr>
          <a:xfrm rot="726885">
            <a:off x="5325317" y="2747537"/>
            <a:ext cx="360222" cy="7207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71"/>
          <p:cNvSpPr/>
          <p:nvPr/>
        </p:nvSpPr>
        <p:spPr>
          <a:xfrm rot="5643506">
            <a:off x="5681727" y="3277565"/>
            <a:ext cx="360303" cy="7188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71"/>
          <p:cNvSpPr txBox="1"/>
          <p:nvPr/>
        </p:nvSpPr>
        <p:spPr>
          <a:xfrm>
            <a:off x="6245977" y="2293308"/>
            <a:ext cx="78654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ru" sz="5300" u="none" cap="none" strike="noStrike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IgG</a:t>
            </a:r>
            <a:endParaRPr b="0" i="0" sz="5300" u="none" cap="none" strike="noStrike">
              <a:solidFill>
                <a:srgbClr val="8DA9D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8" name="Google Shape;778;p71"/>
          <p:cNvSpPr/>
          <p:nvPr/>
        </p:nvSpPr>
        <p:spPr>
          <a:xfrm>
            <a:off x="5670845" y="3776434"/>
            <a:ext cx="1386900" cy="1260300"/>
          </a:xfrm>
          <a:prstGeom prst="ellipse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71"/>
          <p:cNvSpPr txBox="1"/>
          <p:nvPr/>
        </p:nvSpPr>
        <p:spPr>
          <a:xfrm>
            <a:off x="6002603" y="3967933"/>
            <a:ext cx="13587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ru" sz="5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Tk</a:t>
            </a:r>
            <a:endParaRPr b="0" i="0" sz="53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0" name="Google Shape;780;p71"/>
          <p:cNvSpPr txBox="1"/>
          <p:nvPr/>
        </p:nvSpPr>
        <p:spPr>
          <a:xfrm>
            <a:off x="6364297" y="1169146"/>
            <a:ext cx="21183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" sz="21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какие это типы по </a:t>
            </a:r>
            <a:endParaRPr b="0" i="0" sz="21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" sz="21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Gell-Coombs?</a:t>
            </a:r>
            <a:endParaRPr b="0" i="0" sz="21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1" name="Google Shape;781;p71"/>
          <p:cNvSpPr txBox="1"/>
          <p:nvPr/>
        </p:nvSpPr>
        <p:spPr>
          <a:xfrm>
            <a:off x="355696" y="1599313"/>
            <a:ext cx="7865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клетки желудка погибают из-за</a:t>
            </a:r>
            <a:endParaRPr b="0" i="0" sz="1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аутоиммунного разрушения 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2" name="Google Shape;782;p71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2"/>
          <p:cNvSpPr/>
          <p:nvPr/>
        </p:nvSpPr>
        <p:spPr>
          <a:xfrm rot="-2048835">
            <a:off x="5648849" y="2795065"/>
            <a:ext cx="490093" cy="7214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72"/>
          <p:cNvSpPr/>
          <p:nvPr/>
        </p:nvSpPr>
        <p:spPr>
          <a:xfrm rot="727025">
            <a:off x="5298818" y="2882041"/>
            <a:ext cx="430184" cy="7207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72"/>
          <p:cNvSpPr/>
          <p:nvPr/>
        </p:nvSpPr>
        <p:spPr>
          <a:xfrm rot="-5045269">
            <a:off x="5541894" y="3250918"/>
            <a:ext cx="390276" cy="7209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72"/>
          <p:cNvSpPr/>
          <p:nvPr/>
        </p:nvSpPr>
        <p:spPr>
          <a:xfrm rot="-2050051">
            <a:off x="5698763" y="2930522"/>
            <a:ext cx="519217" cy="7214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72"/>
          <p:cNvSpPr/>
          <p:nvPr/>
        </p:nvSpPr>
        <p:spPr>
          <a:xfrm rot="726885">
            <a:off x="5325317" y="2747537"/>
            <a:ext cx="360222" cy="7207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72"/>
          <p:cNvSpPr/>
          <p:nvPr/>
        </p:nvSpPr>
        <p:spPr>
          <a:xfrm rot="5643506">
            <a:off x="5681727" y="3277565"/>
            <a:ext cx="360303" cy="7188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72"/>
          <p:cNvSpPr txBox="1"/>
          <p:nvPr/>
        </p:nvSpPr>
        <p:spPr>
          <a:xfrm>
            <a:off x="6245977" y="2293308"/>
            <a:ext cx="78654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ru" sz="5300" u="none" cap="none" strike="noStrike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IgG</a:t>
            </a:r>
            <a:endParaRPr b="0" i="0" sz="5300" u="none" cap="none" strike="noStrike">
              <a:solidFill>
                <a:srgbClr val="8DA9D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4" name="Google Shape;794;p72"/>
          <p:cNvSpPr/>
          <p:nvPr/>
        </p:nvSpPr>
        <p:spPr>
          <a:xfrm>
            <a:off x="5670845" y="3776434"/>
            <a:ext cx="1386900" cy="1260300"/>
          </a:xfrm>
          <a:prstGeom prst="ellipse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72"/>
          <p:cNvSpPr txBox="1"/>
          <p:nvPr/>
        </p:nvSpPr>
        <p:spPr>
          <a:xfrm>
            <a:off x="6002603" y="3967933"/>
            <a:ext cx="13587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ru" sz="53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Tk</a:t>
            </a:r>
            <a:endParaRPr b="0" i="0" sz="53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6" name="Google Shape;796;p72"/>
          <p:cNvSpPr txBox="1"/>
          <p:nvPr/>
        </p:nvSpPr>
        <p:spPr>
          <a:xfrm>
            <a:off x="7504327" y="2287259"/>
            <a:ext cx="1374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ru" sz="60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</a:t>
            </a:r>
            <a:endParaRPr b="0" i="0" sz="60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7" name="Google Shape;797;p72"/>
          <p:cNvSpPr txBox="1"/>
          <p:nvPr/>
        </p:nvSpPr>
        <p:spPr>
          <a:xfrm>
            <a:off x="355696" y="1599313"/>
            <a:ext cx="7865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клетки желудка погибают из-за</a:t>
            </a:r>
            <a:endParaRPr b="0" i="0" sz="1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аутоиммунного разрушения 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8" name="Google Shape;798;p72"/>
          <p:cNvSpPr txBox="1"/>
          <p:nvPr/>
        </p:nvSpPr>
        <p:spPr>
          <a:xfrm>
            <a:off x="7504327" y="3776434"/>
            <a:ext cx="1374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ru" sz="60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IV</a:t>
            </a:r>
            <a:endParaRPr b="0" i="0" sz="60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9" name="Google Shape;799;p72"/>
          <p:cNvSpPr/>
          <p:nvPr/>
        </p:nvSpPr>
        <p:spPr>
          <a:xfrm>
            <a:off x="7604073" y="2287259"/>
            <a:ext cx="1184100" cy="1056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72"/>
          <p:cNvSpPr/>
          <p:nvPr/>
        </p:nvSpPr>
        <p:spPr>
          <a:xfrm>
            <a:off x="7599201" y="3776434"/>
            <a:ext cx="1184100" cy="1056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72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3"/>
          <p:cNvSpPr/>
          <p:nvPr/>
        </p:nvSpPr>
        <p:spPr>
          <a:xfrm rot="-2048835">
            <a:off x="5648849" y="2943655"/>
            <a:ext cx="490093" cy="7214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73"/>
          <p:cNvSpPr/>
          <p:nvPr/>
        </p:nvSpPr>
        <p:spPr>
          <a:xfrm rot="727025">
            <a:off x="5298818" y="3030631"/>
            <a:ext cx="430184" cy="7207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73"/>
          <p:cNvSpPr/>
          <p:nvPr/>
        </p:nvSpPr>
        <p:spPr>
          <a:xfrm rot="-5045269">
            <a:off x="5541894" y="3399508"/>
            <a:ext cx="390276" cy="7209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73"/>
          <p:cNvSpPr/>
          <p:nvPr/>
        </p:nvSpPr>
        <p:spPr>
          <a:xfrm rot="-2050051">
            <a:off x="5698763" y="3079112"/>
            <a:ext cx="519217" cy="7214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73"/>
          <p:cNvSpPr/>
          <p:nvPr/>
        </p:nvSpPr>
        <p:spPr>
          <a:xfrm rot="726885">
            <a:off x="5325317" y="2896127"/>
            <a:ext cx="360222" cy="72078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73"/>
          <p:cNvSpPr/>
          <p:nvPr/>
        </p:nvSpPr>
        <p:spPr>
          <a:xfrm rot="5643506">
            <a:off x="5681727" y="3426155"/>
            <a:ext cx="360303" cy="71881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73"/>
          <p:cNvSpPr txBox="1"/>
          <p:nvPr/>
        </p:nvSpPr>
        <p:spPr>
          <a:xfrm>
            <a:off x="6245977" y="2441898"/>
            <a:ext cx="78654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ru" sz="5300" u="none" cap="none" strike="noStrike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IgG</a:t>
            </a:r>
            <a:endParaRPr b="0" i="0" sz="5300" u="none" cap="none" strike="noStrike">
              <a:solidFill>
                <a:srgbClr val="8DA9D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3" name="Google Shape;813;p73"/>
          <p:cNvSpPr txBox="1"/>
          <p:nvPr/>
        </p:nvSpPr>
        <p:spPr>
          <a:xfrm>
            <a:off x="355696" y="1599313"/>
            <a:ext cx="7865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клетки желудка погибают из-за</a:t>
            </a:r>
            <a:endParaRPr b="0" i="0" sz="1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аутоиммунного разрушения 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4" name="Google Shape;814;p73"/>
          <p:cNvSpPr txBox="1"/>
          <p:nvPr/>
        </p:nvSpPr>
        <p:spPr>
          <a:xfrm>
            <a:off x="509265" y="4136937"/>
            <a:ext cx="5491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" sz="2100" u="none" cap="none" strike="noStrike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аутоантитела против фактора Касла</a:t>
            </a:r>
            <a:endParaRPr b="0" i="0" sz="2100" u="none" cap="none" strike="noStrike">
              <a:solidFill>
                <a:srgbClr val="8DA9D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5" name="Google Shape;815;p73"/>
          <p:cNvSpPr txBox="1"/>
          <p:nvPr/>
        </p:nvSpPr>
        <p:spPr>
          <a:xfrm>
            <a:off x="509266" y="3261338"/>
            <a:ext cx="4900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ru" sz="2100" u="none" cap="none" strike="noStrike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аутоантитела против париетальных клеток (их протонного насоса)</a:t>
            </a:r>
            <a:endParaRPr b="0" i="0" sz="2100" u="none" cap="none" strike="noStrike">
              <a:solidFill>
                <a:srgbClr val="8DA9D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6" name="Google Shape;816;p73"/>
          <p:cNvSpPr/>
          <p:nvPr/>
        </p:nvSpPr>
        <p:spPr>
          <a:xfrm>
            <a:off x="291031" y="3315306"/>
            <a:ext cx="153600" cy="657900"/>
          </a:xfrm>
          <a:prstGeom prst="rect">
            <a:avLst/>
          </a:prstGeom>
          <a:solidFill>
            <a:srgbClr val="B3C6E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73"/>
          <p:cNvSpPr/>
          <p:nvPr/>
        </p:nvSpPr>
        <p:spPr>
          <a:xfrm>
            <a:off x="291031" y="4136937"/>
            <a:ext cx="153600" cy="392400"/>
          </a:xfrm>
          <a:prstGeom prst="rect">
            <a:avLst/>
          </a:prstGeom>
          <a:solidFill>
            <a:srgbClr val="B3C6E7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73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 txBox="1"/>
          <p:nvPr>
            <p:ph type="ctrTitle"/>
          </p:nvPr>
        </p:nvSpPr>
        <p:spPr>
          <a:xfrm>
            <a:off x="3303500" y="517600"/>
            <a:ext cx="35940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гастрин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9"/>
          <p:cNvSpPr/>
          <p:nvPr/>
        </p:nvSpPr>
        <p:spPr>
          <a:xfrm rot="-4527595">
            <a:off x="454254" y="1900608"/>
            <a:ext cx="877091" cy="8014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/>
          <p:nvPr/>
        </p:nvSpPr>
        <p:spPr>
          <a:xfrm rot="-7760984">
            <a:off x="1918463" y="1889119"/>
            <a:ext cx="1443572" cy="8015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D4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9"/>
          <p:cNvSpPr txBox="1"/>
          <p:nvPr>
            <p:ph type="ctrTitle"/>
          </p:nvPr>
        </p:nvSpPr>
        <p:spPr>
          <a:xfrm>
            <a:off x="437400" y="2556850"/>
            <a:ext cx="877200" cy="8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72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sz="72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29"/>
          <p:cNvSpPr txBox="1"/>
          <p:nvPr>
            <p:ph type="ctrTitle"/>
          </p:nvPr>
        </p:nvSpPr>
        <p:spPr>
          <a:xfrm>
            <a:off x="2344025" y="2556850"/>
            <a:ext cx="1105800" cy="11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2000">
                <a:solidFill>
                  <a:srgbClr val="60D4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endParaRPr sz="12000">
              <a:solidFill>
                <a:srgbClr val="60D4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9"/>
          <p:cNvSpPr txBox="1"/>
          <p:nvPr>
            <p:ph type="ctrTitle"/>
          </p:nvPr>
        </p:nvSpPr>
        <p:spPr>
          <a:xfrm>
            <a:off x="36600" y="3102125"/>
            <a:ext cx="15936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latin typeface="Century Gothic"/>
                <a:ea typeface="Century Gothic"/>
                <a:cs typeface="Century Gothic"/>
                <a:sym typeface="Century Gothic"/>
              </a:rPr>
              <a:t>повышение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рН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GRP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Ca</a:t>
            </a:r>
            <a:r>
              <a:rPr baseline="30000" lang="ru" sz="2400">
                <a:latin typeface="Century Gothic"/>
                <a:ea typeface="Century Gothic"/>
                <a:cs typeface="Century Gothic"/>
                <a:sym typeface="Century Gothic"/>
              </a:rPr>
              <a:t>2+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29"/>
          <p:cNvSpPr txBox="1"/>
          <p:nvPr>
            <p:ph type="ctrTitle"/>
          </p:nvPr>
        </p:nvSpPr>
        <p:spPr>
          <a:xfrm>
            <a:off x="1692325" y="2879025"/>
            <a:ext cx="25806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latin typeface="Century Gothic"/>
                <a:ea typeface="Century Gothic"/>
                <a:cs typeface="Century Gothic"/>
                <a:sym typeface="Century Gothic"/>
              </a:rPr>
              <a:t>снижение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рН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соматостатин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ПгЕ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4"/>
          <p:cNvSpPr txBox="1"/>
          <p:nvPr/>
        </p:nvSpPr>
        <p:spPr>
          <a:xfrm>
            <a:off x="355696" y="1599313"/>
            <a:ext cx="7865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клетки желудка погибают из-за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аутоиммунного разрушения </a:t>
            </a:r>
            <a:endParaRPr b="0" i="0" sz="2400" u="none" cap="none" strike="noStrike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24" name="Google Shape;82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578" y="3026984"/>
            <a:ext cx="1025076" cy="1495622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74"/>
          <p:cNvSpPr/>
          <p:nvPr/>
        </p:nvSpPr>
        <p:spPr>
          <a:xfrm>
            <a:off x="1441304" y="3026984"/>
            <a:ext cx="7542676" cy="1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ru" sz="21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Аутоиммунный гастрит может сочетаться с: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ru" sz="21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	</a:t>
            </a:r>
            <a:r>
              <a:rPr b="1" i="0" lang="ru" sz="21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дефицитом Fe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ru" sz="21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пернициозной анемией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ru" sz="21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1" i="0" lang="ru" sz="2100" u="none" cap="none" strike="noStrike">
                <a:solidFill>
                  <a:srgbClr val="2F549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другими аутоиммунными болезнями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rgbClr val="2F549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1" i="0" lang="ru" sz="1800" u="none" cap="none" strike="noStrike">
                <a:solidFill>
                  <a:srgbClr val="2F549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(тиреоидит Хашимото, СД1, Аддисон, витилиго и др.)</a:t>
            </a:r>
            <a:endParaRPr b="1" i="0" sz="18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74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5"/>
          <p:cNvSpPr txBox="1"/>
          <p:nvPr/>
        </p:nvSpPr>
        <p:spPr>
          <a:xfrm>
            <a:off x="355696" y="1599313"/>
            <a:ext cx="78654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клетки желудка погибают из-за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0" i="0" lang="ru" sz="40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H. pylori</a:t>
            </a:r>
            <a:endParaRPr b="0" i="0" sz="4000" u="none" cap="none" strike="noStrike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2" name="Google Shape;832;p75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6"/>
          <p:cNvSpPr txBox="1"/>
          <p:nvPr/>
        </p:nvSpPr>
        <p:spPr>
          <a:xfrm>
            <a:off x="355696" y="1599313"/>
            <a:ext cx="78654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клетки желудка погибают из-за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0" i="0" lang="ru" sz="40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H. pylori</a:t>
            </a:r>
            <a:endParaRPr b="0" i="0" sz="4000" u="none" cap="none" strike="noStrike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8" name="Google Shape;838;p76"/>
          <p:cNvSpPr txBox="1"/>
          <p:nvPr/>
        </p:nvSpPr>
        <p:spPr>
          <a:xfrm>
            <a:off x="435707" y="2969599"/>
            <a:ext cx="78654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мультифокальный атрофический гастрит</a:t>
            </a:r>
            <a:endParaRPr b="0" i="0" sz="24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9" name="Google Shape;839;p76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7"/>
          <p:cNvSpPr txBox="1"/>
          <p:nvPr/>
        </p:nvSpPr>
        <p:spPr>
          <a:xfrm>
            <a:off x="355696" y="1599313"/>
            <a:ext cx="78654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клетки желудка погибают из-за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0" i="0" lang="ru" sz="40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H. pylori</a:t>
            </a:r>
            <a:endParaRPr b="0" i="0" sz="4000" u="none" cap="none" strike="noStrike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5" name="Google Shape;845;p77"/>
          <p:cNvSpPr txBox="1"/>
          <p:nvPr/>
        </p:nvSpPr>
        <p:spPr>
          <a:xfrm>
            <a:off x="355696" y="3143847"/>
            <a:ext cx="7865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A5A5A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 ее факторы патогенности будет дальше</a:t>
            </a:r>
            <a:endParaRPr b="0" i="0" sz="2400" u="none" cap="none" strike="noStrike">
              <a:solidFill>
                <a:srgbClr val="A5A5A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6" name="Google Shape;846;p77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3" id="851" name="Google Shape;85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877" y="503399"/>
            <a:ext cx="8526022" cy="4157214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78"/>
          <p:cNvSpPr/>
          <p:nvPr/>
        </p:nvSpPr>
        <p:spPr>
          <a:xfrm>
            <a:off x="266877" y="4279739"/>
            <a:ext cx="4186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H. pylori не любит жить в кислой среде, поэтому поселяется в антруме, а еще окружает себя «щелочным облачком» </a:t>
            </a:r>
            <a:endParaRPr b="0" i="0" sz="15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3" name="Google Shape;853;p78"/>
          <p:cNvSpPr/>
          <p:nvPr/>
        </p:nvSpPr>
        <p:spPr>
          <a:xfrm>
            <a:off x="3422073" y="122273"/>
            <a:ext cx="5659581" cy="415746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78"/>
          <p:cNvSpPr/>
          <p:nvPr/>
        </p:nvSpPr>
        <p:spPr>
          <a:xfrm flipH="1" rot="10800000">
            <a:off x="3061855" y="1120900"/>
            <a:ext cx="720436" cy="34075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3" id="859" name="Google Shape;85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877" y="503399"/>
            <a:ext cx="8526022" cy="4157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79"/>
          <p:cNvSpPr/>
          <p:nvPr/>
        </p:nvSpPr>
        <p:spPr>
          <a:xfrm>
            <a:off x="266877" y="4279739"/>
            <a:ext cx="4186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H. pylori не любит жить в кислой среде, поэтому поселяется в антруме, а еще окружает себя «щелочным облачком» </a:t>
            </a:r>
            <a:endParaRPr b="0" i="0" sz="15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1" name="Google Shape;861;p79"/>
          <p:cNvSpPr/>
          <p:nvPr/>
        </p:nvSpPr>
        <p:spPr>
          <a:xfrm>
            <a:off x="3463290" y="1414463"/>
            <a:ext cx="3069000" cy="1310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79"/>
          <p:cNvSpPr/>
          <p:nvPr/>
        </p:nvSpPr>
        <p:spPr>
          <a:xfrm>
            <a:off x="3672068" y="1630136"/>
            <a:ext cx="2942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 иногда H. pylori расселяется по всему желудку (пангастрит)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со временем убивает клетки желудка (атрофия) </a:t>
            </a:r>
            <a:endParaRPr b="0" i="0" sz="15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3" id="867" name="Google Shape;86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877" y="503399"/>
            <a:ext cx="8526022" cy="4157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0"/>
          <p:cNvSpPr/>
          <p:nvPr/>
        </p:nvSpPr>
        <p:spPr>
          <a:xfrm>
            <a:off x="266877" y="4279739"/>
            <a:ext cx="4186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H. pylori не любит жить в кислой среде, поэтому поселяется в антруме, а еще окружает себя «щелочным облачком» </a:t>
            </a:r>
            <a:endParaRPr b="0" i="0" sz="15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9" name="Google Shape;869;p80"/>
          <p:cNvSpPr/>
          <p:nvPr/>
        </p:nvSpPr>
        <p:spPr>
          <a:xfrm>
            <a:off x="3463290" y="1414463"/>
            <a:ext cx="3069000" cy="1310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0"/>
          <p:cNvSpPr/>
          <p:nvPr/>
        </p:nvSpPr>
        <p:spPr>
          <a:xfrm>
            <a:off x="3672068" y="1630136"/>
            <a:ext cx="2942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 иногда H. pylori расселяется по всему желудку (пангастрит)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со временем убивает клетки желудка (атрофия) </a:t>
            </a:r>
            <a:endParaRPr b="0" i="0" sz="15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1" name="Google Shape;871;p80"/>
          <p:cNvSpPr txBox="1"/>
          <p:nvPr/>
        </p:nvSpPr>
        <p:spPr>
          <a:xfrm>
            <a:off x="4453377" y="1630136"/>
            <a:ext cx="4399667" cy="1592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мультифокальный атрофический гастрит</a:t>
            </a:r>
            <a:endParaRPr b="0" i="0" sz="24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 3" id="876" name="Google Shape;87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877" y="503399"/>
            <a:ext cx="8526022" cy="4157214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1"/>
          <p:cNvSpPr/>
          <p:nvPr/>
        </p:nvSpPr>
        <p:spPr>
          <a:xfrm>
            <a:off x="3550535" y="1421892"/>
            <a:ext cx="3029700" cy="1302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1"/>
          <p:cNvSpPr/>
          <p:nvPr/>
        </p:nvSpPr>
        <p:spPr>
          <a:xfrm>
            <a:off x="3395880" y="1513194"/>
            <a:ext cx="29427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один из факторов, способствующих этому,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ru" sz="21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долгий прием ИПП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без </a:t>
            </a:r>
            <a:endParaRPr b="0" i="0" sz="1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предварительной эрадикации (уничтожения </a:t>
            </a:r>
            <a:endParaRPr b="0" i="0" sz="1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H. pylori )</a:t>
            </a:r>
            <a:endParaRPr b="0" i="0" sz="18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83" y="195614"/>
            <a:ext cx="1483188" cy="21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2"/>
          <p:cNvSpPr txBox="1"/>
          <p:nvPr/>
        </p:nvSpPr>
        <p:spPr>
          <a:xfrm>
            <a:off x="2168581" y="1378490"/>
            <a:ext cx="61269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назначать ИПП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следует, убедившись сперва в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отсутствии хеликобактера</a:t>
            </a:r>
            <a:endParaRPr b="0" i="0" sz="3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3"/>
          <p:cNvSpPr txBox="1"/>
          <p:nvPr/>
        </p:nvSpPr>
        <p:spPr>
          <a:xfrm>
            <a:off x="355696" y="1599313"/>
            <a:ext cx="7865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клетки плохо делятся из-за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 цитостатиков или радиации</a:t>
            </a:r>
            <a:endParaRPr b="0" i="0" sz="2400" u="none" cap="none" strike="noStrike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0" name="Google Shape;890;p83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0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0"/>
          <p:cNvSpPr txBox="1"/>
          <p:nvPr>
            <p:ph type="ctrTitle"/>
          </p:nvPr>
        </p:nvSpPr>
        <p:spPr>
          <a:xfrm>
            <a:off x="3303500" y="517600"/>
            <a:ext cx="35940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гастрин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30"/>
          <p:cNvSpPr/>
          <p:nvPr/>
        </p:nvSpPr>
        <p:spPr>
          <a:xfrm rot="-4527595">
            <a:off x="454254" y="1900608"/>
            <a:ext cx="877091" cy="8014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0"/>
          <p:cNvSpPr txBox="1"/>
          <p:nvPr>
            <p:ph type="ctrTitle"/>
          </p:nvPr>
        </p:nvSpPr>
        <p:spPr>
          <a:xfrm>
            <a:off x="437400" y="2556850"/>
            <a:ext cx="877200" cy="8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72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sz="72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0"/>
          <p:cNvSpPr txBox="1"/>
          <p:nvPr>
            <p:ph type="ctrTitle"/>
          </p:nvPr>
        </p:nvSpPr>
        <p:spPr>
          <a:xfrm>
            <a:off x="36600" y="3102125"/>
            <a:ext cx="15936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latin typeface="Century Gothic"/>
                <a:ea typeface="Century Gothic"/>
                <a:cs typeface="Century Gothic"/>
                <a:sym typeface="Century Gothic"/>
              </a:rPr>
              <a:t>повышение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рН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</a:t>
            </a:r>
            <a:r>
              <a:rPr baseline="30000" lang="ru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2+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30"/>
          <p:cNvSpPr txBox="1"/>
          <p:nvPr>
            <p:ph type="ctrTitle"/>
          </p:nvPr>
        </p:nvSpPr>
        <p:spPr>
          <a:xfrm>
            <a:off x="1390800" y="3259225"/>
            <a:ext cx="67650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073"/>
              </a:buClr>
              <a:buSzPts val="2700"/>
              <a:buFont typeface="Century Gothic"/>
              <a:buChar char="-"/>
            </a:pPr>
            <a:r>
              <a:rPr lang="ru" sz="27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например, при приеме пищи</a:t>
            </a:r>
            <a:endParaRPr sz="27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3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700">
                <a:solidFill>
                  <a:srgbClr val="FF35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или при патологии: </a:t>
            </a:r>
            <a:br>
              <a:rPr lang="ru" sz="2700">
                <a:solidFill>
                  <a:srgbClr val="FF35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ru" sz="2700">
                <a:solidFill>
                  <a:srgbClr val="FF35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H. pylori защелачивает антрум</a:t>
            </a:r>
            <a:endParaRPr sz="2700">
              <a:solidFill>
                <a:srgbClr val="FF35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4"/>
          <p:cNvSpPr txBox="1"/>
          <p:nvPr/>
        </p:nvSpPr>
        <p:spPr>
          <a:xfrm>
            <a:off x="355696" y="1599313"/>
            <a:ext cx="786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плохо работает вагус (X)</a:t>
            </a:r>
            <a:endParaRPr b="0" i="0" sz="2400" u="none" cap="none" strike="noStrike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6" name="Google Shape;896;p84"/>
          <p:cNvSpPr txBox="1"/>
          <p:nvPr/>
        </p:nvSpPr>
        <p:spPr>
          <a:xfrm>
            <a:off x="617573" y="2538309"/>
            <a:ext cx="78654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напр.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диабетическая нейропатия</a:t>
            </a:r>
            <a:endParaRPr b="1" i="0" sz="33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холиноблокаторы</a:t>
            </a:r>
            <a:endParaRPr b="1" i="0" sz="33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ваготомия</a:t>
            </a:r>
            <a:endParaRPr b="0" i="0" sz="24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7" name="Google Shape;897;p84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5"/>
          <p:cNvSpPr txBox="1"/>
          <p:nvPr/>
        </p:nvSpPr>
        <p:spPr>
          <a:xfrm>
            <a:off x="355696" y="1599313"/>
            <a:ext cx="786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</a:t>
            </a: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много соматостатина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3" name="Google Shape;903;p85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6"/>
          <p:cNvSpPr txBox="1"/>
          <p:nvPr/>
        </p:nvSpPr>
        <p:spPr>
          <a:xfrm>
            <a:off x="355696" y="1599313"/>
            <a:ext cx="786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</a:t>
            </a: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много соматостатина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9" name="Google Shape;909;p86"/>
          <p:cNvSpPr txBox="1"/>
          <p:nvPr/>
        </p:nvSpPr>
        <p:spPr>
          <a:xfrm>
            <a:off x="617573" y="2538309"/>
            <a:ext cx="78654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напр.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соматостатинома</a:t>
            </a:r>
            <a:endParaRPr b="1" i="0" sz="33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аналоги соматостатина</a:t>
            </a:r>
            <a:endParaRPr b="0" i="0" sz="24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0" name="Google Shape;910;p86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7"/>
          <p:cNvSpPr txBox="1"/>
          <p:nvPr/>
        </p:nvSpPr>
        <p:spPr>
          <a:xfrm>
            <a:off x="355696" y="1599313"/>
            <a:ext cx="7865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</a:t>
            </a: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много гормонов кишки (подавляющих 	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вышележащие процессы в желудке)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6" name="Google Shape;916;p87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8"/>
          <p:cNvSpPr txBox="1"/>
          <p:nvPr/>
        </p:nvSpPr>
        <p:spPr>
          <a:xfrm>
            <a:off x="355696" y="1599313"/>
            <a:ext cx="7865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</a:t>
            </a: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много гормонов кишки (подавляющих 	</a:t>
            </a:r>
            <a:endParaRPr b="0" i="0" sz="2400" u="none" cap="none" strike="noStrike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ru" sz="24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вышележащие процессы в желудке)</a:t>
            </a:r>
            <a:endParaRPr b="0" i="0" sz="2400" u="none" cap="none" strike="noStrike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2" name="Google Shape;922;p88"/>
          <p:cNvSpPr txBox="1"/>
          <p:nvPr/>
        </p:nvSpPr>
        <p:spPr>
          <a:xfrm>
            <a:off x="815693" y="2869779"/>
            <a:ext cx="5889907" cy="12541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напр.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ВИПома</a:t>
            </a:r>
            <a:endParaRPr b="0" i="0" sz="24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3" name="Google Shape;923;p88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9"/>
          <p:cNvSpPr txBox="1"/>
          <p:nvPr>
            <p:ph type="ctrTitle"/>
          </p:nvPr>
        </p:nvSpPr>
        <p:spPr>
          <a:xfrm>
            <a:off x="1148350" y="151700"/>
            <a:ext cx="66687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ru" sz="49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ВИПома</a:t>
            </a:r>
            <a:endParaRPr sz="4900">
              <a:solidFill>
                <a:srgbClr val="038A9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29" name="Google Shape;929;p89"/>
          <p:cNvGrpSpPr/>
          <p:nvPr/>
        </p:nvGrpSpPr>
        <p:grpSpPr>
          <a:xfrm rot="-2674033">
            <a:off x="2560183" y="1338266"/>
            <a:ext cx="1193759" cy="1110009"/>
            <a:chOff x="-1258965" y="2388150"/>
            <a:chExt cx="2452327" cy="2134026"/>
          </a:xfrm>
        </p:grpSpPr>
        <p:sp>
          <p:nvSpPr>
            <p:cNvPr id="930" name="Google Shape;930;p89"/>
            <p:cNvSpPr/>
            <p:nvPr/>
          </p:nvSpPr>
          <p:spPr>
            <a:xfrm>
              <a:off x="-851200" y="2524550"/>
              <a:ext cx="1695000" cy="1448400"/>
            </a:xfrm>
            <a:prstGeom prst="triangle">
              <a:avLst>
                <a:gd fmla="val 50000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9"/>
            <p:cNvSpPr/>
            <p:nvPr/>
          </p:nvSpPr>
          <p:spPr>
            <a:xfrm>
              <a:off x="-432850" y="2388150"/>
              <a:ext cx="877200" cy="56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9"/>
            <p:cNvSpPr/>
            <p:nvPr/>
          </p:nvSpPr>
          <p:spPr>
            <a:xfrm rot="-3605684">
              <a:off x="291134" y="3644760"/>
              <a:ext cx="877314" cy="5649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9"/>
            <p:cNvSpPr/>
            <p:nvPr/>
          </p:nvSpPr>
          <p:spPr>
            <a:xfrm rot="3533506">
              <a:off x="-1229117" y="3718104"/>
              <a:ext cx="877372" cy="5650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9"/>
            <p:cNvSpPr/>
            <p:nvPr/>
          </p:nvSpPr>
          <p:spPr>
            <a:xfrm>
              <a:off x="-273550" y="2808350"/>
              <a:ext cx="539700" cy="4620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9"/>
            <p:cNvSpPr/>
            <p:nvPr/>
          </p:nvSpPr>
          <p:spPr>
            <a:xfrm>
              <a:off x="115100" y="3457275"/>
              <a:ext cx="539700" cy="5157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9"/>
            <p:cNvSpPr/>
            <p:nvPr/>
          </p:nvSpPr>
          <p:spPr>
            <a:xfrm>
              <a:off x="-689625" y="3531150"/>
              <a:ext cx="507600" cy="4419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p89"/>
          <p:cNvSpPr/>
          <p:nvPr/>
        </p:nvSpPr>
        <p:spPr>
          <a:xfrm>
            <a:off x="2272725" y="1335550"/>
            <a:ext cx="156600" cy="29571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89"/>
          <p:cNvSpPr/>
          <p:nvPr/>
        </p:nvSpPr>
        <p:spPr>
          <a:xfrm rot="-5400000">
            <a:off x="2472750" y="1779388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89"/>
          <p:cNvSpPr/>
          <p:nvPr/>
        </p:nvSpPr>
        <p:spPr>
          <a:xfrm rot="-5400000">
            <a:off x="2472750" y="2891175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89"/>
          <p:cNvSpPr/>
          <p:nvPr/>
        </p:nvSpPr>
        <p:spPr>
          <a:xfrm rot="-5400000">
            <a:off x="2406075" y="4002963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0"/>
          <p:cNvSpPr txBox="1"/>
          <p:nvPr>
            <p:ph type="ctrTitle"/>
          </p:nvPr>
        </p:nvSpPr>
        <p:spPr>
          <a:xfrm>
            <a:off x="1148350" y="151700"/>
            <a:ext cx="66687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ru" sz="4900">
                <a:solidFill>
                  <a:srgbClr val="038A9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ВИПома</a:t>
            </a:r>
            <a:endParaRPr sz="4900">
              <a:solidFill>
                <a:srgbClr val="038A9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46" name="Google Shape;946;p90"/>
          <p:cNvGrpSpPr/>
          <p:nvPr/>
        </p:nvGrpSpPr>
        <p:grpSpPr>
          <a:xfrm rot="-2674033">
            <a:off x="2560183" y="1338266"/>
            <a:ext cx="1193759" cy="1110009"/>
            <a:chOff x="-1258965" y="2388150"/>
            <a:chExt cx="2452327" cy="2134026"/>
          </a:xfrm>
        </p:grpSpPr>
        <p:sp>
          <p:nvSpPr>
            <p:cNvPr id="947" name="Google Shape;947;p90"/>
            <p:cNvSpPr/>
            <p:nvPr/>
          </p:nvSpPr>
          <p:spPr>
            <a:xfrm>
              <a:off x="-851200" y="2524550"/>
              <a:ext cx="1695000" cy="1448400"/>
            </a:xfrm>
            <a:prstGeom prst="triangle">
              <a:avLst>
                <a:gd fmla="val 50000" name="adj"/>
              </a:avLst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90"/>
            <p:cNvSpPr/>
            <p:nvPr/>
          </p:nvSpPr>
          <p:spPr>
            <a:xfrm>
              <a:off x="-432850" y="2388150"/>
              <a:ext cx="877200" cy="564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90"/>
            <p:cNvSpPr/>
            <p:nvPr/>
          </p:nvSpPr>
          <p:spPr>
            <a:xfrm rot="-3605684">
              <a:off x="291134" y="3644760"/>
              <a:ext cx="877314" cy="56496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90"/>
            <p:cNvSpPr/>
            <p:nvPr/>
          </p:nvSpPr>
          <p:spPr>
            <a:xfrm rot="3533506">
              <a:off x="-1229117" y="3718104"/>
              <a:ext cx="877372" cy="5650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90"/>
            <p:cNvSpPr/>
            <p:nvPr/>
          </p:nvSpPr>
          <p:spPr>
            <a:xfrm>
              <a:off x="-273550" y="2808350"/>
              <a:ext cx="539700" cy="4620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90"/>
            <p:cNvSpPr/>
            <p:nvPr/>
          </p:nvSpPr>
          <p:spPr>
            <a:xfrm>
              <a:off x="115100" y="3457275"/>
              <a:ext cx="539700" cy="5157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0"/>
            <p:cNvSpPr/>
            <p:nvPr/>
          </p:nvSpPr>
          <p:spPr>
            <a:xfrm>
              <a:off x="-689625" y="3531150"/>
              <a:ext cx="507600" cy="441900"/>
            </a:xfrm>
            <a:prstGeom prst="ellipse">
              <a:avLst/>
            </a:prstGeom>
            <a:solidFill>
              <a:srgbClr val="FF9073"/>
            </a:solidFill>
            <a:ln cap="flat" cmpd="sng" w="9525">
              <a:solidFill>
                <a:srgbClr val="FF907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90"/>
          <p:cNvSpPr/>
          <p:nvPr/>
        </p:nvSpPr>
        <p:spPr>
          <a:xfrm>
            <a:off x="2272725" y="1335550"/>
            <a:ext cx="156600" cy="29571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90"/>
          <p:cNvSpPr/>
          <p:nvPr/>
        </p:nvSpPr>
        <p:spPr>
          <a:xfrm rot="-5400000">
            <a:off x="2472750" y="1779388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90"/>
          <p:cNvSpPr/>
          <p:nvPr/>
        </p:nvSpPr>
        <p:spPr>
          <a:xfrm rot="-5400000">
            <a:off x="2472750" y="2891175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90"/>
          <p:cNvSpPr/>
          <p:nvPr/>
        </p:nvSpPr>
        <p:spPr>
          <a:xfrm rot="-5400000">
            <a:off x="2406075" y="4002963"/>
            <a:ext cx="156600" cy="423300"/>
          </a:xfrm>
          <a:prstGeom prst="rect">
            <a:avLst/>
          </a:prstGeom>
          <a:solidFill>
            <a:srgbClr val="5FC0CE"/>
          </a:solidFill>
          <a:ln cap="flat" cmpd="sng" w="9525">
            <a:solidFill>
              <a:srgbClr val="5FC0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90"/>
          <p:cNvSpPr txBox="1"/>
          <p:nvPr>
            <p:ph type="ctrTitle"/>
          </p:nvPr>
        </p:nvSpPr>
        <p:spPr>
          <a:xfrm>
            <a:off x="3100700" y="1492475"/>
            <a:ext cx="30339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ахлоргидрия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9" name="Google Shape;959;p90"/>
          <p:cNvSpPr txBox="1"/>
          <p:nvPr>
            <p:ph type="ctrTitle"/>
          </p:nvPr>
        </p:nvSpPr>
        <p:spPr>
          <a:xfrm>
            <a:off x="2762700" y="2702025"/>
            <a:ext cx="41634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водянистая диарея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гипокалиемия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0" name="Google Shape;960;p90"/>
          <p:cNvSpPr txBox="1"/>
          <p:nvPr>
            <p:ph type="ctrTitle"/>
          </p:nvPr>
        </p:nvSpPr>
        <p:spPr>
          <a:xfrm>
            <a:off x="2762700" y="3788450"/>
            <a:ext cx="4532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негазовый ацидоз</a:t>
            </a:r>
            <a:endParaRPr baseline="30000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1"/>
          <p:cNvSpPr txBox="1"/>
          <p:nvPr/>
        </p:nvSpPr>
        <p:spPr>
          <a:xfrm>
            <a:off x="355696" y="1599313"/>
            <a:ext cx="7865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</a:t>
            </a: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лекарства, которые специально подавляют 	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кислотопродукцию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6" name="Google Shape;966;p91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2"/>
          <p:cNvSpPr txBox="1"/>
          <p:nvPr/>
        </p:nvSpPr>
        <p:spPr>
          <a:xfrm>
            <a:off x="355696" y="1599313"/>
            <a:ext cx="7865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</a:t>
            </a: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лекарства, которые специально подавляют 	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кислотопродукцию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2" name="Google Shape;972;p92"/>
          <p:cNvSpPr txBox="1"/>
          <p:nvPr/>
        </p:nvSpPr>
        <p:spPr>
          <a:xfrm>
            <a:off x="640433" y="2846919"/>
            <a:ext cx="78654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напр.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ИПП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Н2-блокаторы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К</a:t>
            </a:r>
            <a:r>
              <a:rPr b="1" baseline="30000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r>
              <a:rPr b="1" i="0" lang="ru" sz="33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-конкурентные ингибиторы ПП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92"/>
          <p:cNvSpPr txBox="1"/>
          <p:nvPr/>
        </p:nvSpPr>
        <p:spPr>
          <a:xfrm>
            <a:off x="355701" y="182850"/>
            <a:ext cx="8513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гипосекреции кислоты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9CC2E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(ахлоргидрии)</a:t>
            </a:r>
            <a:endParaRPr b="0" i="0" sz="3800" u="none" cap="none" strike="noStrike">
              <a:solidFill>
                <a:srgbClr val="9CC2E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3"/>
          <p:cNvSpPr txBox="1"/>
          <p:nvPr/>
        </p:nvSpPr>
        <p:spPr>
          <a:xfrm>
            <a:off x="303250" y="383350"/>
            <a:ext cx="87237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гиперсекреции кислоты</a:t>
            </a:r>
            <a:endParaRPr b="0" i="0" sz="38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9" name="Google Shape;979;p93"/>
          <p:cNvSpPr txBox="1"/>
          <p:nvPr/>
        </p:nvSpPr>
        <p:spPr>
          <a:xfrm>
            <a:off x="303246" y="1608038"/>
            <a:ext cx="786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b="0" i="0" lang="ru" sz="30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много гастрина</a:t>
            </a: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2400" u="none" cap="none" strike="noStrike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0" name="Google Shape;980;p93"/>
          <p:cNvSpPr txBox="1"/>
          <p:nvPr/>
        </p:nvSpPr>
        <p:spPr>
          <a:xfrm>
            <a:off x="303246" y="2450788"/>
            <a:ext cx="78654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кроме ситуаций, когда он вырабатывается в ответ (вторично) на недостаток кислоты, напр. при атрофическом гастрите</a:t>
            </a:r>
            <a:r>
              <a:rPr b="0" i="0" lang="ru" sz="30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ru" sz="33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24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1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 txBox="1"/>
          <p:nvPr>
            <p:ph type="ctrTitle"/>
          </p:nvPr>
        </p:nvSpPr>
        <p:spPr>
          <a:xfrm>
            <a:off x="3303500" y="517600"/>
            <a:ext cx="35940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гастрин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31"/>
          <p:cNvSpPr/>
          <p:nvPr/>
        </p:nvSpPr>
        <p:spPr>
          <a:xfrm rot="-4527595">
            <a:off x="454254" y="1900608"/>
            <a:ext cx="877091" cy="8014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 txBox="1"/>
          <p:nvPr>
            <p:ph type="ctrTitle"/>
          </p:nvPr>
        </p:nvSpPr>
        <p:spPr>
          <a:xfrm>
            <a:off x="437400" y="2556850"/>
            <a:ext cx="877200" cy="8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72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sz="72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31"/>
          <p:cNvSpPr txBox="1"/>
          <p:nvPr>
            <p:ph type="ctrTitle"/>
          </p:nvPr>
        </p:nvSpPr>
        <p:spPr>
          <a:xfrm>
            <a:off x="36600" y="3102125"/>
            <a:ext cx="15936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повышение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рН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GRP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</a:t>
            </a:r>
            <a:r>
              <a:rPr baseline="30000" lang="ru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2+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1"/>
          <p:cNvSpPr txBox="1"/>
          <p:nvPr>
            <p:ph type="ctrTitle"/>
          </p:nvPr>
        </p:nvSpPr>
        <p:spPr>
          <a:xfrm>
            <a:off x="955150" y="3948200"/>
            <a:ext cx="50724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073"/>
              </a:buClr>
              <a:buSzPts val="2700"/>
              <a:buFont typeface="Century Gothic"/>
              <a:buChar char="-"/>
            </a:pPr>
            <a:r>
              <a:rPr lang="ru" sz="27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выделяется из вагуса (X)</a:t>
            </a:r>
            <a:endParaRPr sz="27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4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94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7" name="Google Shape;987;p94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94"/>
          <p:cNvSpPr txBox="1"/>
          <p:nvPr>
            <p:ph type="ctrTitle"/>
          </p:nvPr>
        </p:nvSpPr>
        <p:spPr>
          <a:xfrm>
            <a:off x="3303500" y="517600"/>
            <a:ext cx="35940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гастрин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9" name="Google Shape;989;p94"/>
          <p:cNvSpPr/>
          <p:nvPr/>
        </p:nvSpPr>
        <p:spPr>
          <a:xfrm rot="-4527595">
            <a:off x="454254" y="1900608"/>
            <a:ext cx="877091" cy="8014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94"/>
          <p:cNvSpPr/>
          <p:nvPr/>
        </p:nvSpPr>
        <p:spPr>
          <a:xfrm rot="-7760984">
            <a:off x="1918463" y="1889119"/>
            <a:ext cx="1443572" cy="8015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D4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94"/>
          <p:cNvSpPr txBox="1"/>
          <p:nvPr>
            <p:ph type="ctrTitle"/>
          </p:nvPr>
        </p:nvSpPr>
        <p:spPr>
          <a:xfrm>
            <a:off x="437400" y="2556850"/>
            <a:ext cx="877200" cy="8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72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sz="72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2" name="Google Shape;992;p94"/>
          <p:cNvSpPr txBox="1"/>
          <p:nvPr>
            <p:ph type="ctrTitle"/>
          </p:nvPr>
        </p:nvSpPr>
        <p:spPr>
          <a:xfrm>
            <a:off x="2344025" y="2443250"/>
            <a:ext cx="1105800" cy="11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2000">
                <a:solidFill>
                  <a:srgbClr val="60D4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endParaRPr sz="12000">
              <a:solidFill>
                <a:srgbClr val="60D4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3" name="Google Shape;993;p94"/>
          <p:cNvSpPr txBox="1"/>
          <p:nvPr>
            <p:ph type="ctrTitle"/>
          </p:nvPr>
        </p:nvSpPr>
        <p:spPr>
          <a:xfrm>
            <a:off x="36600" y="3102125"/>
            <a:ext cx="15936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latin typeface="Century Gothic"/>
                <a:ea typeface="Century Gothic"/>
                <a:cs typeface="Century Gothic"/>
                <a:sym typeface="Century Gothic"/>
              </a:rPr>
              <a:t>повышение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рН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Ca</a:t>
            </a:r>
            <a:r>
              <a:rPr baseline="30000" lang="ru" sz="2400">
                <a:latin typeface="Century Gothic"/>
                <a:ea typeface="Century Gothic"/>
                <a:cs typeface="Century Gothic"/>
                <a:sym typeface="Century Gothic"/>
              </a:rPr>
              <a:t>2+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4" name="Google Shape;994;p94"/>
          <p:cNvSpPr txBox="1"/>
          <p:nvPr>
            <p:ph type="ctrTitle"/>
          </p:nvPr>
        </p:nvSpPr>
        <p:spPr>
          <a:xfrm>
            <a:off x="2100125" y="2751650"/>
            <a:ext cx="15936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ПгЕ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5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95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1" name="Google Shape;1001;p95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95"/>
          <p:cNvSpPr txBox="1"/>
          <p:nvPr>
            <p:ph type="ctrTitle"/>
          </p:nvPr>
        </p:nvSpPr>
        <p:spPr>
          <a:xfrm>
            <a:off x="3303500" y="367625"/>
            <a:ext cx="3594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много гастрина</a:t>
            </a:r>
            <a:endParaRPr sz="4200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3" name="Google Shape;1003;p95"/>
          <p:cNvSpPr/>
          <p:nvPr/>
        </p:nvSpPr>
        <p:spPr>
          <a:xfrm rot="-4527595">
            <a:off x="454254" y="1900608"/>
            <a:ext cx="877091" cy="8014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95"/>
          <p:cNvSpPr/>
          <p:nvPr/>
        </p:nvSpPr>
        <p:spPr>
          <a:xfrm rot="-7760984">
            <a:off x="1918463" y="1889119"/>
            <a:ext cx="1443572" cy="8015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D4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95"/>
          <p:cNvSpPr txBox="1"/>
          <p:nvPr>
            <p:ph type="ctrTitle"/>
          </p:nvPr>
        </p:nvSpPr>
        <p:spPr>
          <a:xfrm>
            <a:off x="437400" y="2556850"/>
            <a:ext cx="877200" cy="8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72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sz="72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6" name="Google Shape;1006;p95"/>
          <p:cNvSpPr txBox="1"/>
          <p:nvPr>
            <p:ph type="ctrTitle"/>
          </p:nvPr>
        </p:nvSpPr>
        <p:spPr>
          <a:xfrm>
            <a:off x="2344025" y="2443250"/>
            <a:ext cx="1105800" cy="11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2000">
                <a:solidFill>
                  <a:srgbClr val="60D4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endParaRPr sz="12000">
              <a:solidFill>
                <a:srgbClr val="60D4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7" name="Google Shape;1007;p95"/>
          <p:cNvSpPr txBox="1"/>
          <p:nvPr>
            <p:ph type="ctrTitle"/>
          </p:nvPr>
        </p:nvSpPr>
        <p:spPr>
          <a:xfrm>
            <a:off x="43675" y="3226550"/>
            <a:ext cx="3519900" cy="16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AutoNum type="arabicPeriod"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H. pylori защелачивает антрум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2. гиперкальциемия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8" name="Google Shape;1008;p95"/>
          <p:cNvSpPr txBox="1"/>
          <p:nvPr>
            <p:ph type="ctrTitle"/>
          </p:nvPr>
        </p:nvSpPr>
        <p:spPr>
          <a:xfrm>
            <a:off x="2167100" y="2751650"/>
            <a:ext cx="36615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3. НПВП угнетают синтез ПгЕ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6"/>
          <p:cNvSpPr/>
          <p:nvPr/>
        </p:nvSpPr>
        <p:spPr>
          <a:xfrm>
            <a:off x="1197075" y="319200"/>
            <a:ext cx="1000500" cy="8895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96"/>
          <p:cNvSpPr txBox="1"/>
          <p:nvPr>
            <p:ph type="ctrTitle"/>
          </p:nvPr>
        </p:nvSpPr>
        <p:spPr>
          <a:xfrm>
            <a:off x="1197075" y="592883"/>
            <a:ext cx="1000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5" name="Google Shape;1015;p96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96"/>
          <p:cNvSpPr txBox="1"/>
          <p:nvPr>
            <p:ph type="ctrTitle"/>
          </p:nvPr>
        </p:nvSpPr>
        <p:spPr>
          <a:xfrm>
            <a:off x="3303500" y="367625"/>
            <a:ext cx="3594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много гастрина</a:t>
            </a:r>
            <a:endParaRPr sz="4200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7" name="Google Shape;1017;p96"/>
          <p:cNvSpPr/>
          <p:nvPr/>
        </p:nvSpPr>
        <p:spPr>
          <a:xfrm>
            <a:off x="983050" y="1550700"/>
            <a:ext cx="1000500" cy="8895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96"/>
          <p:cNvSpPr txBox="1"/>
          <p:nvPr>
            <p:ph type="ctrTitle"/>
          </p:nvPr>
        </p:nvSpPr>
        <p:spPr>
          <a:xfrm>
            <a:off x="983050" y="1824383"/>
            <a:ext cx="1000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9" name="Google Shape;1019;p96"/>
          <p:cNvSpPr/>
          <p:nvPr/>
        </p:nvSpPr>
        <p:spPr>
          <a:xfrm>
            <a:off x="847050" y="423300"/>
            <a:ext cx="1000500" cy="8895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96"/>
          <p:cNvSpPr txBox="1"/>
          <p:nvPr>
            <p:ph type="ctrTitle"/>
          </p:nvPr>
        </p:nvSpPr>
        <p:spPr>
          <a:xfrm>
            <a:off x="847050" y="696983"/>
            <a:ext cx="1000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1" name="Google Shape;1021;p96"/>
          <p:cNvSpPr/>
          <p:nvPr/>
        </p:nvSpPr>
        <p:spPr>
          <a:xfrm>
            <a:off x="1061675" y="935025"/>
            <a:ext cx="1000500" cy="8895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96"/>
          <p:cNvSpPr txBox="1"/>
          <p:nvPr>
            <p:ph type="ctrTitle"/>
          </p:nvPr>
        </p:nvSpPr>
        <p:spPr>
          <a:xfrm>
            <a:off x="1061675" y="1208708"/>
            <a:ext cx="1000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3" name="Google Shape;1023;p96"/>
          <p:cNvSpPr/>
          <p:nvPr/>
        </p:nvSpPr>
        <p:spPr>
          <a:xfrm>
            <a:off x="318900" y="1208700"/>
            <a:ext cx="1000500" cy="8895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96"/>
          <p:cNvSpPr txBox="1"/>
          <p:nvPr>
            <p:ph type="ctrTitle"/>
          </p:nvPr>
        </p:nvSpPr>
        <p:spPr>
          <a:xfrm>
            <a:off x="318900" y="1482383"/>
            <a:ext cx="1000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5" name="Google Shape;1025;p96"/>
          <p:cNvSpPr/>
          <p:nvPr/>
        </p:nvSpPr>
        <p:spPr>
          <a:xfrm>
            <a:off x="196575" y="507650"/>
            <a:ext cx="1000500" cy="8895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96"/>
          <p:cNvSpPr txBox="1"/>
          <p:nvPr>
            <p:ph type="ctrTitle"/>
          </p:nvPr>
        </p:nvSpPr>
        <p:spPr>
          <a:xfrm>
            <a:off x="196575" y="781333"/>
            <a:ext cx="1000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7" name="Google Shape;1027;p96"/>
          <p:cNvSpPr/>
          <p:nvPr/>
        </p:nvSpPr>
        <p:spPr>
          <a:xfrm>
            <a:off x="371325" y="149475"/>
            <a:ext cx="1000500" cy="8895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96"/>
          <p:cNvSpPr txBox="1"/>
          <p:nvPr>
            <p:ph type="ctrTitle"/>
          </p:nvPr>
        </p:nvSpPr>
        <p:spPr>
          <a:xfrm>
            <a:off x="371325" y="423233"/>
            <a:ext cx="1000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4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9" name="Google Shape;1029;p96"/>
          <p:cNvSpPr txBox="1"/>
          <p:nvPr>
            <p:ph type="ctrTitle"/>
          </p:nvPr>
        </p:nvSpPr>
        <p:spPr>
          <a:xfrm>
            <a:off x="270825" y="2678100"/>
            <a:ext cx="83889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4. гастринома (синдром Золлингера-Эллисона)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97"/>
          <p:cNvPicPr preferRelativeResize="0"/>
          <p:nvPr/>
        </p:nvPicPr>
        <p:blipFill rotWithShape="1">
          <a:blip r:embed="rId3">
            <a:alphaModFix/>
          </a:blip>
          <a:srcRect b="0" l="19452" r="0" t="0"/>
          <a:stretch/>
        </p:blipFill>
        <p:spPr>
          <a:xfrm>
            <a:off x="197902" y="480950"/>
            <a:ext cx="4746076" cy="387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97"/>
          <p:cNvSpPr/>
          <p:nvPr/>
        </p:nvSpPr>
        <p:spPr>
          <a:xfrm>
            <a:off x="1331475" y="3544500"/>
            <a:ext cx="3888600" cy="116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97"/>
          <p:cNvSpPr/>
          <p:nvPr/>
        </p:nvSpPr>
        <p:spPr>
          <a:xfrm>
            <a:off x="571850" y="3914325"/>
            <a:ext cx="3888600" cy="113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97"/>
          <p:cNvSpPr/>
          <p:nvPr/>
        </p:nvSpPr>
        <p:spPr>
          <a:xfrm>
            <a:off x="279650" y="1249625"/>
            <a:ext cx="2123400" cy="113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97"/>
          <p:cNvSpPr txBox="1"/>
          <p:nvPr>
            <p:ph type="ctrTitle"/>
          </p:nvPr>
        </p:nvSpPr>
        <p:spPr>
          <a:xfrm>
            <a:off x="5141425" y="1034900"/>
            <a:ext cx="26553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5. цирроз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9" name="Google Shape;1039;p97"/>
          <p:cNvSpPr/>
          <p:nvPr/>
        </p:nvSpPr>
        <p:spPr>
          <a:xfrm>
            <a:off x="4405575" y="1126325"/>
            <a:ext cx="501300" cy="528300"/>
          </a:xfrm>
          <a:prstGeom prst="mathMultiply">
            <a:avLst>
              <a:gd fmla="val 23520" name="adj1"/>
            </a:avLst>
          </a:prstGeom>
          <a:solidFill>
            <a:srgbClr val="FF808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98"/>
          <p:cNvSpPr txBox="1"/>
          <p:nvPr/>
        </p:nvSpPr>
        <p:spPr>
          <a:xfrm>
            <a:off x="303246" y="1608038"/>
            <a:ext cx="786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b="0" i="0" lang="ru" sz="30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много гистамина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5" name="Google Shape;1045;p98"/>
          <p:cNvSpPr txBox="1"/>
          <p:nvPr/>
        </p:nvSpPr>
        <p:spPr>
          <a:xfrm>
            <a:off x="303250" y="383350"/>
            <a:ext cx="87237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гиперсекреции кислоты</a:t>
            </a:r>
            <a:endParaRPr b="0" i="0" sz="38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9"/>
          <p:cNvSpPr txBox="1"/>
          <p:nvPr/>
        </p:nvSpPr>
        <p:spPr>
          <a:xfrm>
            <a:off x="303246" y="1608038"/>
            <a:ext cx="786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b="0" i="0" lang="ru" sz="3000" u="none" cap="none" strike="noStrike">
                <a:solidFill>
                  <a:srgbClr val="43434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много гистамина</a:t>
            </a:r>
            <a:endParaRPr b="0" i="0" sz="2400" u="none" cap="none" strike="noStrike">
              <a:solidFill>
                <a:srgbClr val="43434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1" name="Google Shape;1051;p99"/>
          <p:cNvSpPr txBox="1"/>
          <p:nvPr/>
        </p:nvSpPr>
        <p:spPr>
          <a:xfrm>
            <a:off x="303250" y="383350"/>
            <a:ext cx="87237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ru" sz="38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Причины гиперсекреции кислоты</a:t>
            </a:r>
            <a:endParaRPr b="0" i="0" sz="38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2" name="Google Shape;1052;p99"/>
          <p:cNvSpPr txBox="1"/>
          <p:nvPr/>
        </p:nvSpPr>
        <p:spPr>
          <a:xfrm>
            <a:off x="639300" y="2650125"/>
            <a:ext cx="83877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напр. </a:t>
            </a:r>
            <a:endParaRPr b="1" i="0" sz="33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много базофилов - ХМЛ</a:t>
            </a:r>
            <a:endParaRPr b="1" i="0" sz="33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ru" sz="33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много тучных клеток - мастоцитоз</a:t>
            </a:r>
            <a:endParaRPr b="1" i="0" sz="33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700" y="1210775"/>
            <a:ext cx="489585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00"/>
          <p:cNvSpPr txBox="1"/>
          <p:nvPr>
            <p:ph idx="4294967295" type="ctrTitle"/>
          </p:nvPr>
        </p:nvSpPr>
        <p:spPr>
          <a:xfrm>
            <a:off x="136075" y="886200"/>
            <a:ext cx="37605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428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симптом Дарье-Унны при мастоцитозе</a:t>
            </a:r>
            <a:endParaRPr b="0" i="0" sz="428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01"/>
          <p:cNvSpPr txBox="1"/>
          <p:nvPr>
            <p:ph type="ctrTitle"/>
          </p:nvPr>
        </p:nvSpPr>
        <p:spPr>
          <a:xfrm>
            <a:off x="354600" y="3598350"/>
            <a:ext cx="87894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280">
                <a:latin typeface="Century Gothic"/>
                <a:ea typeface="Century Gothic"/>
                <a:cs typeface="Century Gothic"/>
                <a:sym typeface="Century Gothic"/>
              </a:rPr>
              <a:t> факторы защиты и агрессии</a:t>
            </a:r>
            <a:endParaRPr sz="428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64" name="Google Shape;1064;p101"/>
          <p:cNvGrpSpPr/>
          <p:nvPr/>
        </p:nvGrpSpPr>
        <p:grpSpPr>
          <a:xfrm>
            <a:off x="2254378" y="635106"/>
            <a:ext cx="6757683" cy="3083454"/>
            <a:chOff x="2254378" y="635106"/>
            <a:chExt cx="6757683" cy="3083454"/>
          </a:xfrm>
        </p:grpSpPr>
        <p:sp>
          <p:nvSpPr>
            <p:cNvPr id="1065" name="Google Shape;1065;p101"/>
            <p:cNvSpPr/>
            <p:nvPr/>
          </p:nvSpPr>
          <p:spPr>
            <a:xfrm>
              <a:off x="4749300" y="2661920"/>
              <a:ext cx="1767840" cy="1056640"/>
            </a:xfrm>
            <a:prstGeom prst="triangle">
              <a:avLst>
                <a:gd fmla="val 50000" name="adj"/>
              </a:avLst>
            </a:prstGeom>
            <a:solidFill>
              <a:srgbClr val="BFBFBF"/>
            </a:solidFill>
            <a:ln cap="flat" cmpd="sng" w="254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01"/>
            <p:cNvSpPr/>
            <p:nvPr/>
          </p:nvSpPr>
          <p:spPr>
            <a:xfrm rot="-549861">
              <a:off x="2214380" y="2489200"/>
              <a:ext cx="6837680" cy="45719"/>
            </a:xfrm>
            <a:prstGeom prst="rect">
              <a:avLst/>
            </a:prstGeom>
            <a:solidFill>
              <a:srgbClr val="BFBFBF"/>
            </a:solidFill>
            <a:ln cap="flat" cmpd="sng" w="254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01"/>
            <p:cNvSpPr/>
            <p:nvPr/>
          </p:nvSpPr>
          <p:spPr>
            <a:xfrm>
              <a:off x="2254378" y="2247899"/>
              <a:ext cx="558800" cy="528320"/>
            </a:xfrm>
            <a:prstGeom prst="ellipse">
              <a:avLst/>
            </a:prstGeom>
            <a:solidFill>
              <a:srgbClr val="37DB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01"/>
            <p:cNvSpPr/>
            <p:nvPr/>
          </p:nvSpPr>
          <p:spPr>
            <a:xfrm>
              <a:off x="2943039" y="2133600"/>
              <a:ext cx="558800" cy="528320"/>
            </a:xfrm>
            <a:prstGeom prst="ellipse">
              <a:avLst/>
            </a:prstGeom>
            <a:solidFill>
              <a:srgbClr val="37DB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01"/>
            <p:cNvSpPr/>
            <p:nvPr/>
          </p:nvSpPr>
          <p:spPr>
            <a:xfrm>
              <a:off x="2473647" y="1579277"/>
              <a:ext cx="558800" cy="528320"/>
            </a:xfrm>
            <a:prstGeom prst="ellipse">
              <a:avLst/>
            </a:prstGeom>
            <a:solidFill>
              <a:srgbClr val="37DB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01"/>
            <p:cNvSpPr/>
            <p:nvPr/>
          </p:nvSpPr>
          <p:spPr>
            <a:xfrm>
              <a:off x="8200839" y="1315117"/>
              <a:ext cx="558800" cy="528320"/>
            </a:xfrm>
            <a:prstGeom prst="ellipse">
              <a:avLst/>
            </a:prstGeom>
            <a:solidFill>
              <a:srgbClr val="FF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01"/>
            <p:cNvSpPr/>
            <p:nvPr/>
          </p:nvSpPr>
          <p:spPr>
            <a:xfrm>
              <a:off x="8200839" y="635106"/>
              <a:ext cx="558800" cy="528320"/>
            </a:xfrm>
            <a:prstGeom prst="ellipse">
              <a:avLst/>
            </a:prstGeom>
            <a:solidFill>
              <a:srgbClr val="FF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102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02"/>
          <p:cNvSpPr txBox="1"/>
          <p:nvPr>
            <p:ph idx="4294967295" type="ctrTitle"/>
          </p:nvPr>
        </p:nvSpPr>
        <p:spPr>
          <a:xfrm>
            <a:off x="2641250" y="1600100"/>
            <a:ext cx="5344500" cy="17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кислота - агрессивная</a:t>
            </a:r>
            <a:endParaRPr b="0" baseline="30000" i="0" sz="30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8" name="Google Shape;1078;p102"/>
          <p:cNvSpPr txBox="1"/>
          <p:nvPr>
            <p:ph idx="4294967295" type="ctrTitle"/>
          </p:nvPr>
        </p:nvSpPr>
        <p:spPr>
          <a:xfrm>
            <a:off x="2641250" y="2787150"/>
            <a:ext cx="53445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 у нее есть защитная антибактериальная роль</a:t>
            </a:r>
            <a:endParaRPr b="0" baseline="30000" i="0" sz="30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03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4" name="Google Shape;1084;p103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03"/>
          <p:cNvSpPr txBox="1"/>
          <p:nvPr>
            <p:ph idx="4294967295" type="ctrTitle"/>
          </p:nvPr>
        </p:nvSpPr>
        <p:spPr>
          <a:xfrm>
            <a:off x="2986050" y="370475"/>
            <a:ext cx="3171900" cy="17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СЛИЗЬ, 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БОГАТАЯ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МУЦИНАМИ, TFF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НСО</a:t>
            </a:r>
            <a:r>
              <a:rPr b="0" baseline="-25000" i="0" lang="ru" sz="30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0" baseline="30000" i="0" lang="ru" sz="30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endParaRPr b="0" baseline="30000" i="0" sz="30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2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2"/>
          <p:cNvSpPr txBox="1"/>
          <p:nvPr>
            <p:ph type="ctrTitle"/>
          </p:nvPr>
        </p:nvSpPr>
        <p:spPr>
          <a:xfrm>
            <a:off x="3303500" y="517600"/>
            <a:ext cx="35940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гастрин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2"/>
          <p:cNvSpPr/>
          <p:nvPr/>
        </p:nvSpPr>
        <p:spPr>
          <a:xfrm rot="-4527595">
            <a:off x="454254" y="1900608"/>
            <a:ext cx="877091" cy="8014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2"/>
          <p:cNvSpPr txBox="1"/>
          <p:nvPr>
            <p:ph type="ctrTitle"/>
          </p:nvPr>
        </p:nvSpPr>
        <p:spPr>
          <a:xfrm>
            <a:off x="437400" y="2556850"/>
            <a:ext cx="877200" cy="80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72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sz="72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32"/>
          <p:cNvSpPr txBox="1"/>
          <p:nvPr>
            <p:ph type="ctrTitle"/>
          </p:nvPr>
        </p:nvSpPr>
        <p:spPr>
          <a:xfrm>
            <a:off x="36600" y="2949725"/>
            <a:ext cx="15936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повышение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рН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GRP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Ca</a:t>
            </a:r>
            <a:r>
              <a:rPr baseline="30000" lang="ru" sz="2400">
                <a:latin typeface="Century Gothic"/>
                <a:ea typeface="Century Gothic"/>
                <a:cs typeface="Century Gothic"/>
                <a:sym typeface="Century Gothic"/>
              </a:rPr>
              <a:t>2+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32"/>
          <p:cNvSpPr txBox="1"/>
          <p:nvPr>
            <p:ph type="ctrTitle"/>
          </p:nvPr>
        </p:nvSpPr>
        <p:spPr>
          <a:xfrm>
            <a:off x="1074800" y="4457000"/>
            <a:ext cx="8051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073"/>
              </a:buClr>
              <a:buSzPts val="2200"/>
              <a:buFont typeface="Century Gothic"/>
              <a:buChar char="-"/>
            </a:pPr>
            <a:r>
              <a:rPr lang="ru" sz="2200">
                <a:solidFill>
                  <a:srgbClr val="FF907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стимулирует Са-сенситивные рецепторы (CaSR)</a:t>
            </a:r>
            <a:endParaRPr sz="2200">
              <a:solidFill>
                <a:srgbClr val="FF907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4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1" name="Google Shape;1091;p104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4"/>
          <p:cNvSpPr/>
          <p:nvPr/>
        </p:nvSpPr>
        <p:spPr>
          <a:xfrm>
            <a:off x="3808326" y="283750"/>
            <a:ext cx="1406400" cy="1341000"/>
          </a:xfrm>
          <a:prstGeom prst="roundRect">
            <a:avLst>
              <a:gd fmla="val 16667" name="adj"/>
            </a:avLst>
          </a:prstGeom>
          <a:solidFill>
            <a:srgbClr val="C7EB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04"/>
          <p:cNvSpPr/>
          <p:nvPr/>
        </p:nvSpPr>
        <p:spPr>
          <a:xfrm>
            <a:off x="3808326" y="1730300"/>
            <a:ext cx="1406400" cy="1341000"/>
          </a:xfrm>
          <a:prstGeom prst="roundRect">
            <a:avLst>
              <a:gd fmla="val 16667" name="adj"/>
            </a:avLst>
          </a:prstGeom>
          <a:solidFill>
            <a:srgbClr val="C7EB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104"/>
          <p:cNvSpPr/>
          <p:nvPr/>
        </p:nvSpPr>
        <p:spPr>
          <a:xfrm>
            <a:off x="3808326" y="3176850"/>
            <a:ext cx="1406400" cy="1341000"/>
          </a:xfrm>
          <a:prstGeom prst="roundRect">
            <a:avLst>
              <a:gd fmla="val 16667" name="adj"/>
            </a:avLst>
          </a:prstGeom>
          <a:solidFill>
            <a:srgbClr val="C7EB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104"/>
          <p:cNvSpPr txBox="1"/>
          <p:nvPr>
            <p:ph idx="4294967295" type="ctrTitle"/>
          </p:nvPr>
        </p:nvSpPr>
        <p:spPr>
          <a:xfrm>
            <a:off x="5478175" y="1894700"/>
            <a:ext cx="351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вырабатывается мукоцитами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5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1" name="Google Shape;1101;p105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05"/>
          <p:cNvSpPr txBox="1"/>
          <p:nvPr>
            <p:ph idx="4294967295" type="ctrTitle"/>
          </p:nvPr>
        </p:nvSpPr>
        <p:spPr>
          <a:xfrm>
            <a:off x="6528300" y="1983450"/>
            <a:ext cx="24072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00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ПгЕ</a:t>
            </a:r>
            <a:endParaRPr b="0" i="0" sz="100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3" name="Google Shape;1103;p105"/>
          <p:cNvSpPr/>
          <p:nvPr/>
        </p:nvSpPr>
        <p:spPr>
          <a:xfrm>
            <a:off x="5628350" y="2052750"/>
            <a:ext cx="856500" cy="103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7DB7E"/>
          </a:solidFill>
          <a:ln cap="flat" cmpd="sng" w="9525">
            <a:solidFill>
              <a:srgbClr val="37DB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DB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05"/>
          <p:cNvSpPr txBox="1"/>
          <p:nvPr>
            <p:ph idx="4294967295" type="ctrTitle"/>
          </p:nvPr>
        </p:nvSpPr>
        <p:spPr>
          <a:xfrm>
            <a:off x="5731750" y="3364100"/>
            <a:ext cx="32628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простагландин Е стимулирует выработку слизи</a:t>
            </a:r>
            <a:endParaRPr b="0" i="0" sz="20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5" name="Google Shape;1105;p105"/>
          <p:cNvSpPr/>
          <p:nvPr/>
        </p:nvSpPr>
        <p:spPr>
          <a:xfrm>
            <a:off x="3808326" y="283750"/>
            <a:ext cx="1406400" cy="1341000"/>
          </a:xfrm>
          <a:prstGeom prst="roundRect">
            <a:avLst>
              <a:gd fmla="val 16667" name="adj"/>
            </a:avLst>
          </a:prstGeom>
          <a:solidFill>
            <a:srgbClr val="C7EB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05"/>
          <p:cNvSpPr/>
          <p:nvPr/>
        </p:nvSpPr>
        <p:spPr>
          <a:xfrm>
            <a:off x="3808326" y="1730300"/>
            <a:ext cx="1406400" cy="1341000"/>
          </a:xfrm>
          <a:prstGeom prst="roundRect">
            <a:avLst>
              <a:gd fmla="val 16667" name="adj"/>
            </a:avLst>
          </a:prstGeom>
          <a:solidFill>
            <a:srgbClr val="C7EB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105"/>
          <p:cNvSpPr/>
          <p:nvPr/>
        </p:nvSpPr>
        <p:spPr>
          <a:xfrm>
            <a:off x="3808326" y="3176850"/>
            <a:ext cx="1406400" cy="1341000"/>
          </a:xfrm>
          <a:prstGeom prst="roundRect">
            <a:avLst>
              <a:gd fmla="val 16667" name="adj"/>
            </a:avLst>
          </a:prstGeom>
          <a:solidFill>
            <a:srgbClr val="C7EB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06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3" name="Google Shape;1113;p106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06"/>
          <p:cNvSpPr txBox="1"/>
          <p:nvPr>
            <p:ph idx="4294967295" type="ctrTitle"/>
          </p:nvPr>
        </p:nvSpPr>
        <p:spPr>
          <a:xfrm>
            <a:off x="6528300" y="1983450"/>
            <a:ext cx="24072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100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ПгЕ</a:t>
            </a:r>
            <a:endParaRPr b="0" i="0" sz="100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5" name="Google Shape;1115;p106"/>
          <p:cNvSpPr/>
          <p:nvPr/>
        </p:nvSpPr>
        <p:spPr>
          <a:xfrm rot="-5400000">
            <a:off x="7254550" y="888000"/>
            <a:ext cx="856500" cy="103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8080"/>
          </a:solidFill>
          <a:ln cap="flat" cmpd="sng" w="9525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DB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106"/>
          <p:cNvSpPr/>
          <p:nvPr/>
        </p:nvSpPr>
        <p:spPr>
          <a:xfrm>
            <a:off x="6643150" y="1466150"/>
            <a:ext cx="2079300" cy="2033700"/>
          </a:xfrm>
          <a:prstGeom prst="mathMultiply">
            <a:avLst>
              <a:gd fmla="val 23520" name="adj1"/>
            </a:avLst>
          </a:prstGeom>
          <a:solidFill>
            <a:srgbClr val="FF8080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06"/>
          <p:cNvSpPr txBox="1"/>
          <p:nvPr>
            <p:ph idx="4294967295" type="ctrTitle"/>
          </p:nvPr>
        </p:nvSpPr>
        <p:spPr>
          <a:xfrm>
            <a:off x="6090150" y="134850"/>
            <a:ext cx="26766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72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НПВП</a:t>
            </a:r>
            <a:endParaRPr b="0" i="0" sz="72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8" name="Google Shape;1118;p106"/>
          <p:cNvSpPr/>
          <p:nvPr/>
        </p:nvSpPr>
        <p:spPr>
          <a:xfrm>
            <a:off x="3808326" y="283750"/>
            <a:ext cx="1406400" cy="1341000"/>
          </a:xfrm>
          <a:prstGeom prst="roundRect">
            <a:avLst>
              <a:gd fmla="val 16667" name="adj"/>
            </a:avLst>
          </a:prstGeom>
          <a:solidFill>
            <a:srgbClr val="C7EB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106"/>
          <p:cNvSpPr/>
          <p:nvPr/>
        </p:nvSpPr>
        <p:spPr>
          <a:xfrm>
            <a:off x="3808326" y="1730300"/>
            <a:ext cx="1406400" cy="1341000"/>
          </a:xfrm>
          <a:prstGeom prst="roundRect">
            <a:avLst>
              <a:gd fmla="val 16667" name="adj"/>
            </a:avLst>
          </a:prstGeom>
          <a:solidFill>
            <a:srgbClr val="C7EB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106"/>
          <p:cNvSpPr/>
          <p:nvPr/>
        </p:nvSpPr>
        <p:spPr>
          <a:xfrm>
            <a:off x="3808326" y="3176850"/>
            <a:ext cx="1406400" cy="1341000"/>
          </a:xfrm>
          <a:prstGeom prst="roundRect">
            <a:avLst>
              <a:gd fmla="val 16667" name="adj"/>
            </a:avLst>
          </a:prstGeom>
          <a:solidFill>
            <a:srgbClr val="C7EBF3"/>
          </a:solidFill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07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6" name="Google Shape;1126;p107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07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107"/>
          <p:cNvSpPr/>
          <p:nvPr/>
        </p:nvSpPr>
        <p:spPr>
          <a:xfrm>
            <a:off x="3619250" y="9944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107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107"/>
          <p:cNvSpPr/>
          <p:nvPr/>
        </p:nvSpPr>
        <p:spPr>
          <a:xfrm>
            <a:off x="3619250" y="18745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07"/>
          <p:cNvSpPr/>
          <p:nvPr/>
        </p:nvSpPr>
        <p:spPr>
          <a:xfrm>
            <a:off x="3619250" y="27546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07"/>
          <p:cNvSpPr/>
          <p:nvPr/>
        </p:nvSpPr>
        <p:spPr>
          <a:xfrm>
            <a:off x="3619250" y="3665875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107"/>
          <p:cNvSpPr/>
          <p:nvPr/>
        </p:nvSpPr>
        <p:spPr>
          <a:xfrm>
            <a:off x="3619250" y="457715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107"/>
          <p:cNvSpPr txBox="1"/>
          <p:nvPr>
            <p:ph idx="4294967295" type="ctrTitle"/>
          </p:nvPr>
        </p:nvSpPr>
        <p:spPr>
          <a:xfrm>
            <a:off x="4616675" y="1459050"/>
            <a:ext cx="351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нормальное размножение клеток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5" name="Google Shape;1135;p107"/>
          <p:cNvSpPr txBox="1"/>
          <p:nvPr>
            <p:ph idx="4294967295" type="ctrTitle"/>
          </p:nvPr>
        </p:nvSpPr>
        <p:spPr>
          <a:xfrm>
            <a:off x="4616675" y="2881475"/>
            <a:ext cx="44313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целостные межклеточные контакты (напр. кадгерины)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8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1" name="Google Shape;1141;p108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08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108"/>
          <p:cNvSpPr/>
          <p:nvPr/>
        </p:nvSpPr>
        <p:spPr>
          <a:xfrm>
            <a:off x="3619250" y="9944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08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08"/>
          <p:cNvSpPr/>
          <p:nvPr/>
        </p:nvSpPr>
        <p:spPr>
          <a:xfrm>
            <a:off x="3619250" y="18745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108"/>
          <p:cNvSpPr/>
          <p:nvPr/>
        </p:nvSpPr>
        <p:spPr>
          <a:xfrm>
            <a:off x="3619250" y="27546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108"/>
          <p:cNvSpPr/>
          <p:nvPr/>
        </p:nvSpPr>
        <p:spPr>
          <a:xfrm>
            <a:off x="3619250" y="3665875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108"/>
          <p:cNvSpPr/>
          <p:nvPr/>
        </p:nvSpPr>
        <p:spPr>
          <a:xfrm>
            <a:off x="3619250" y="457715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108"/>
          <p:cNvSpPr txBox="1"/>
          <p:nvPr>
            <p:ph idx="4294967295" type="ctrTitle"/>
          </p:nvPr>
        </p:nvSpPr>
        <p:spPr>
          <a:xfrm>
            <a:off x="4616675" y="1459050"/>
            <a:ext cx="351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нормальное размножение клеток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0" name="Google Shape;1150;p108"/>
          <p:cNvSpPr txBox="1"/>
          <p:nvPr>
            <p:ph idx="4294967295" type="ctrTitle"/>
          </p:nvPr>
        </p:nvSpPr>
        <p:spPr>
          <a:xfrm>
            <a:off x="4616675" y="2881475"/>
            <a:ext cx="44313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целостные межклеточные контакты (напр. кадгерины)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1" name="Google Shape;1151;p108"/>
          <p:cNvSpPr/>
          <p:nvPr/>
        </p:nvSpPr>
        <p:spPr>
          <a:xfrm rot="-5400000">
            <a:off x="5458525" y="738450"/>
            <a:ext cx="856500" cy="103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7DB7E"/>
          </a:solidFill>
          <a:ln cap="flat" cmpd="sng" w="9525">
            <a:solidFill>
              <a:srgbClr val="37DB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DB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08"/>
          <p:cNvSpPr txBox="1"/>
          <p:nvPr>
            <p:ph idx="4294967295" type="ctrTitle"/>
          </p:nvPr>
        </p:nvSpPr>
        <p:spPr>
          <a:xfrm>
            <a:off x="4663650" y="-64950"/>
            <a:ext cx="32496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факторы роста, TFF</a:t>
            </a:r>
            <a:endParaRPr b="0" i="0" sz="24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09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8" name="Google Shape;1158;p109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09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09"/>
          <p:cNvSpPr/>
          <p:nvPr/>
        </p:nvSpPr>
        <p:spPr>
          <a:xfrm>
            <a:off x="3619250" y="9944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109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109"/>
          <p:cNvSpPr/>
          <p:nvPr/>
        </p:nvSpPr>
        <p:spPr>
          <a:xfrm>
            <a:off x="3619250" y="18745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109"/>
          <p:cNvSpPr/>
          <p:nvPr/>
        </p:nvSpPr>
        <p:spPr>
          <a:xfrm>
            <a:off x="3619250" y="27546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109"/>
          <p:cNvSpPr/>
          <p:nvPr/>
        </p:nvSpPr>
        <p:spPr>
          <a:xfrm>
            <a:off x="3619250" y="3665875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109"/>
          <p:cNvSpPr/>
          <p:nvPr/>
        </p:nvSpPr>
        <p:spPr>
          <a:xfrm>
            <a:off x="3619250" y="457715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109"/>
          <p:cNvSpPr txBox="1"/>
          <p:nvPr>
            <p:ph idx="4294967295" type="ctrTitle"/>
          </p:nvPr>
        </p:nvSpPr>
        <p:spPr>
          <a:xfrm>
            <a:off x="4616675" y="1459050"/>
            <a:ext cx="351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нормальное размножение клеток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7" name="Google Shape;1167;p109"/>
          <p:cNvSpPr txBox="1"/>
          <p:nvPr>
            <p:ph idx="4294967295" type="ctrTitle"/>
          </p:nvPr>
        </p:nvSpPr>
        <p:spPr>
          <a:xfrm>
            <a:off x="4616675" y="2881475"/>
            <a:ext cx="44313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целостные межклеточные контакты (напр. кадгерины)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8" name="Google Shape;1168;p109"/>
          <p:cNvSpPr/>
          <p:nvPr/>
        </p:nvSpPr>
        <p:spPr>
          <a:xfrm rot="-5400000">
            <a:off x="5458525" y="738450"/>
            <a:ext cx="856500" cy="103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DB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109"/>
          <p:cNvSpPr txBox="1"/>
          <p:nvPr>
            <p:ph idx="4294967295" type="ctrTitle"/>
          </p:nvPr>
        </p:nvSpPr>
        <p:spPr>
          <a:xfrm>
            <a:off x="4663650" y="-64950"/>
            <a:ext cx="39000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цитостатики, радиация</a:t>
            </a:r>
            <a:endParaRPr b="0" i="0" sz="24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0" name="Google Shape;1170;p109"/>
          <p:cNvSpPr/>
          <p:nvPr/>
        </p:nvSpPr>
        <p:spPr>
          <a:xfrm>
            <a:off x="4847125" y="1266700"/>
            <a:ext cx="2079300" cy="2033700"/>
          </a:xfrm>
          <a:prstGeom prst="mathMultiply">
            <a:avLst>
              <a:gd fmla="val 23520" name="adj1"/>
            </a:avLst>
          </a:prstGeom>
          <a:solidFill>
            <a:srgbClr val="FF8080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0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6" name="Google Shape;1176;p110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10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10"/>
          <p:cNvSpPr/>
          <p:nvPr/>
        </p:nvSpPr>
        <p:spPr>
          <a:xfrm>
            <a:off x="3619250" y="9944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110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110"/>
          <p:cNvSpPr/>
          <p:nvPr/>
        </p:nvSpPr>
        <p:spPr>
          <a:xfrm>
            <a:off x="3619250" y="18745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110"/>
          <p:cNvSpPr/>
          <p:nvPr/>
        </p:nvSpPr>
        <p:spPr>
          <a:xfrm>
            <a:off x="3619250" y="27546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110"/>
          <p:cNvSpPr/>
          <p:nvPr/>
        </p:nvSpPr>
        <p:spPr>
          <a:xfrm>
            <a:off x="3619250" y="3665875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10"/>
          <p:cNvSpPr/>
          <p:nvPr/>
        </p:nvSpPr>
        <p:spPr>
          <a:xfrm>
            <a:off x="3619250" y="457715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110"/>
          <p:cNvSpPr/>
          <p:nvPr/>
        </p:nvSpPr>
        <p:spPr>
          <a:xfrm>
            <a:off x="5527225" y="-303925"/>
            <a:ext cx="1249500" cy="6098400"/>
          </a:xfrm>
          <a:prstGeom prst="rect">
            <a:avLst/>
          </a:prstGeom>
          <a:solidFill>
            <a:srgbClr val="F4E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110"/>
          <p:cNvSpPr txBox="1"/>
          <p:nvPr>
            <p:ph idx="4294967295" type="ctrTitle"/>
          </p:nvPr>
        </p:nvSpPr>
        <p:spPr>
          <a:xfrm>
            <a:off x="5879275" y="1231300"/>
            <a:ext cx="351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нормальная микроциркуляция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1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1" name="Google Shape;1191;p111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11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111"/>
          <p:cNvSpPr/>
          <p:nvPr/>
        </p:nvSpPr>
        <p:spPr>
          <a:xfrm>
            <a:off x="3619250" y="9944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111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111"/>
          <p:cNvSpPr/>
          <p:nvPr/>
        </p:nvSpPr>
        <p:spPr>
          <a:xfrm>
            <a:off x="3619250" y="18745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111"/>
          <p:cNvSpPr/>
          <p:nvPr/>
        </p:nvSpPr>
        <p:spPr>
          <a:xfrm>
            <a:off x="3619250" y="27546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111"/>
          <p:cNvSpPr/>
          <p:nvPr/>
        </p:nvSpPr>
        <p:spPr>
          <a:xfrm>
            <a:off x="3619250" y="3665875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11"/>
          <p:cNvSpPr/>
          <p:nvPr/>
        </p:nvSpPr>
        <p:spPr>
          <a:xfrm>
            <a:off x="3619250" y="457715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11"/>
          <p:cNvSpPr/>
          <p:nvPr/>
        </p:nvSpPr>
        <p:spPr>
          <a:xfrm>
            <a:off x="5527225" y="-303925"/>
            <a:ext cx="1249500" cy="6098400"/>
          </a:xfrm>
          <a:prstGeom prst="rect">
            <a:avLst/>
          </a:prstGeom>
          <a:solidFill>
            <a:srgbClr val="F4E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11"/>
          <p:cNvSpPr txBox="1"/>
          <p:nvPr>
            <p:ph idx="4294967295" type="ctrTitle"/>
          </p:nvPr>
        </p:nvSpPr>
        <p:spPr>
          <a:xfrm>
            <a:off x="7049600" y="3200625"/>
            <a:ext cx="351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4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 b="0" i="0" sz="48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4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ПгЕ</a:t>
            </a:r>
            <a:endParaRPr b="0" i="0" sz="48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1" name="Google Shape;1201;p111"/>
          <p:cNvSpPr/>
          <p:nvPr/>
        </p:nvSpPr>
        <p:spPr>
          <a:xfrm rot="5400000">
            <a:off x="6691100" y="2133100"/>
            <a:ext cx="1158600" cy="785700"/>
          </a:xfrm>
          <a:prstGeom prst="triangle">
            <a:avLst>
              <a:gd fmla="val 50000" name="adj"/>
            </a:avLst>
          </a:prstGeom>
          <a:solidFill>
            <a:srgbClr val="37DB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11"/>
          <p:cNvSpPr/>
          <p:nvPr/>
        </p:nvSpPr>
        <p:spPr>
          <a:xfrm rot="-5400000">
            <a:off x="4477200" y="2133100"/>
            <a:ext cx="1158600" cy="785700"/>
          </a:xfrm>
          <a:prstGeom prst="triangle">
            <a:avLst>
              <a:gd fmla="val 50000" name="adj"/>
            </a:avLst>
          </a:prstGeom>
          <a:solidFill>
            <a:srgbClr val="37DB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111"/>
          <p:cNvSpPr txBox="1"/>
          <p:nvPr>
            <p:ph idx="4294967295" type="ctrTitle"/>
          </p:nvPr>
        </p:nvSpPr>
        <p:spPr>
          <a:xfrm>
            <a:off x="6067550" y="932400"/>
            <a:ext cx="351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вазодилататоры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12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9" name="Google Shape;1209;p112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12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112"/>
          <p:cNvSpPr/>
          <p:nvPr/>
        </p:nvSpPr>
        <p:spPr>
          <a:xfrm>
            <a:off x="3619250" y="9944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112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112"/>
          <p:cNvSpPr/>
          <p:nvPr/>
        </p:nvSpPr>
        <p:spPr>
          <a:xfrm>
            <a:off x="3619250" y="18745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12"/>
          <p:cNvSpPr/>
          <p:nvPr/>
        </p:nvSpPr>
        <p:spPr>
          <a:xfrm>
            <a:off x="3619250" y="27546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12"/>
          <p:cNvSpPr/>
          <p:nvPr/>
        </p:nvSpPr>
        <p:spPr>
          <a:xfrm>
            <a:off x="3619250" y="3665875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112"/>
          <p:cNvSpPr/>
          <p:nvPr/>
        </p:nvSpPr>
        <p:spPr>
          <a:xfrm>
            <a:off x="3619250" y="457715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112"/>
          <p:cNvSpPr/>
          <p:nvPr/>
        </p:nvSpPr>
        <p:spPr>
          <a:xfrm>
            <a:off x="6060625" y="-303925"/>
            <a:ext cx="540300" cy="6098400"/>
          </a:xfrm>
          <a:prstGeom prst="rect">
            <a:avLst/>
          </a:prstGeom>
          <a:solidFill>
            <a:srgbClr val="F4E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12"/>
          <p:cNvSpPr txBox="1"/>
          <p:nvPr>
            <p:ph idx="4294967295" type="ctrTitle"/>
          </p:nvPr>
        </p:nvSpPr>
        <p:spPr>
          <a:xfrm>
            <a:off x="6446925" y="3430125"/>
            <a:ext cx="28740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курение</a:t>
            </a:r>
            <a:endParaRPr b="0" i="0" sz="24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катехоламины</a:t>
            </a:r>
            <a:endParaRPr b="0" i="0" sz="24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5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9299" lvl="0" marL="314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080"/>
              </a:buClr>
              <a:buSzPts val="1800"/>
              <a:buFont typeface="Century Gothic"/>
              <a:buChar char="●"/>
            </a:pPr>
            <a:r>
              <a:rPr b="0" i="0" lang="ru" sz="18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стресс,</a:t>
            </a:r>
            <a:endParaRPr b="0" i="0" sz="18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9299" lvl="0" marL="3149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080"/>
              </a:buClr>
              <a:buSzPts val="1800"/>
              <a:buFont typeface="Century Gothic"/>
              <a:buChar char="●"/>
            </a:pPr>
            <a:r>
              <a:rPr b="0" i="0" lang="ru" sz="18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тяжелые состояния </a:t>
            </a:r>
            <a:r>
              <a:rPr b="0" i="0" lang="ru" sz="12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(кровопотеря, сепсис, инфаркт и пр.)</a:t>
            </a:r>
            <a:endParaRPr b="0" i="0" sz="12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9" name="Google Shape;1219;p112"/>
          <p:cNvSpPr/>
          <p:nvPr/>
        </p:nvSpPr>
        <p:spPr>
          <a:xfrm rot="-5400000">
            <a:off x="6540400" y="2133100"/>
            <a:ext cx="1158600" cy="785700"/>
          </a:xfrm>
          <a:prstGeom prst="triangle">
            <a:avLst>
              <a:gd fmla="val 50000" name="adj"/>
            </a:avLst>
          </a:prstGeom>
          <a:solidFill>
            <a:srgbClr val="FF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12"/>
          <p:cNvSpPr/>
          <p:nvPr/>
        </p:nvSpPr>
        <p:spPr>
          <a:xfrm rot="5400000">
            <a:off x="5019900" y="2133100"/>
            <a:ext cx="1158600" cy="785700"/>
          </a:xfrm>
          <a:prstGeom prst="triangle">
            <a:avLst>
              <a:gd fmla="val 50000" name="adj"/>
            </a:avLst>
          </a:prstGeom>
          <a:solidFill>
            <a:srgbClr val="FF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112"/>
          <p:cNvSpPr txBox="1"/>
          <p:nvPr>
            <p:ph idx="4294967295" type="ctrTitle"/>
          </p:nvPr>
        </p:nvSpPr>
        <p:spPr>
          <a:xfrm>
            <a:off x="6067550" y="932400"/>
            <a:ext cx="351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вазоконстрикторы</a:t>
            </a:r>
            <a:endParaRPr b="0" i="0" sz="24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13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7" name="Google Shape;1227;p113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13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13"/>
          <p:cNvSpPr/>
          <p:nvPr/>
        </p:nvSpPr>
        <p:spPr>
          <a:xfrm>
            <a:off x="3619250" y="9944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13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13"/>
          <p:cNvSpPr/>
          <p:nvPr/>
        </p:nvSpPr>
        <p:spPr>
          <a:xfrm>
            <a:off x="3619250" y="18745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13"/>
          <p:cNvSpPr/>
          <p:nvPr/>
        </p:nvSpPr>
        <p:spPr>
          <a:xfrm>
            <a:off x="3619250" y="27546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13"/>
          <p:cNvSpPr/>
          <p:nvPr/>
        </p:nvSpPr>
        <p:spPr>
          <a:xfrm>
            <a:off x="3619250" y="3665875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13"/>
          <p:cNvSpPr/>
          <p:nvPr/>
        </p:nvSpPr>
        <p:spPr>
          <a:xfrm>
            <a:off x="3619250" y="457715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13"/>
          <p:cNvSpPr/>
          <p:nvPr/>
        </p:nvSpPr>
        <p:spPr>
          <a:xfrm>
            <a:off x="5476425" y="3423920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13"/>
          <p:cNvSpPr/>
          <p:nvPr/>
        </p:nvSpPr>
        <p:spPr>
          <a:xfrm>
            <a:off x="5763340" y="2717170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13"/>
          <p:cNvSpPr/>
          <p:nvPr/>
        </p:nvSpPr>
        <p:spPr>
          <a:xfrm>
            <a:off x="5476425" y="1852245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13"/>
          <p:cNvSpPr/>
          <p:nvPr/>
        </p:nvSpPr>
        <p:spPr>
          <a:xfrm>
            <a:off x="5763340" y="1130320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13"/>
          <p:cNvSpPr/>
          <p:nvPr/>
        </p:nvSpPr>
        <p:spPr>
          <a:xfrm>
            <a:off x="5489205" y="250220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13"/>
          <p:cNvSpPr/>
          <p:nvPr/>
        </p:nvSpPr>
        <p:spPr>
          <a:xfrm>
            <a:off x="5763340" y="-456530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13"/>
          <p:cNvSpPr txBox="1"/>
          <p:nvPr>
            <p:ph idx="4294967295" type="ctrTitle"/>
          </p:nvPr>
        </p:nvSpPr>
        <p:spPr>
          <a:xfrm>
            <a:off x="4993075" y="2396100"/>
            <a:ext cx="351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нормальная моторика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/>
          <p:nvPr/>
        </p:nvSpPr>
        <p:spPr>
          <a:xfrm>
            <a:off x="437400" y="183500"/>
            <a:ext cx="1672800" cy="1541400"/>
          </a:xfrm>
          <a:prstGeom prst="roundRect">
            <a:avLst>
              <a:gd fmla="val 16667" name="adj"/>
            </a:avLst>
          </a:prstGeom>
          <a:solidFill>
            <a:srgbClr val="FF907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3"/>
          <p:cNvSpPr txBox="1"/>
          <p:nvPr>
            <p:ph type="ctrTitle"/>
          </p:nvPr>
        </p:nvSpPr>
        <p:spPr>
          <a:xfrm>
            <a:off x="437400" y="657800"/>
            <a:ext cx="1672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8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 sz="8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2268250" y="551600"/>
            <a:ext cx="8772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073"/>
          </a:solidFill>
          <a:ln cap="flat" cmpd="sng" w="19050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3"/>
          <p:cNvSpPr txBox="1"/>
          <p:nvPr>
            <p:ph type="ctrTitle"/>
          </p:nvPr>
        </p:nvSpPr>
        <p:spPr>
          <a:xfrm>
            <a:off x="3303500" y="549800"/>
            <a:ext cx="35940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4200">
                <a:latin typeface="Century Gothic"/>
                <a:ea typeface="Century Gothic"/>
                <a:cs typeface="Century Gothic"/>
                <a:sym typeface="Century Gothic"/>
              </a:rPr>
              <a:t>гастрин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33"/>
          <p:cNvSpPr/>
          <p:nvPr/>
        </p:nvSpPr>
        <p:spPr>
          <a:xfrm rot="-7760984">
            <a:off x="1918463" y="1889119"/>
            <a:ext cx="1443572" cy="8015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D4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3"/>
          <p:cNvSpPr txBox="1"/>
          <p:nvPr>
            <p:ph type="ctrTitle"/>
          </p:nvPr>
        </p:nvSpPr>
        <p:spPr>
          <a:xfrm>
            <a:off x="2344025" y="2556850"/>
            <a:ext cx="1105800" cy="11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2000">
                <a:solidFill>
                  <a:srgbClr val="60D4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endParaRPr sz="12000">
              <a:solidFill>
                <a:srgbClr val="60D4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p33"/>
          <p:cNvSpPr txBox="1"/>
          <p:nvPr>
            <p:ph type="ctrTitle"/>
          </p:nvPr>
        </p:nvSpPr>
        <p:spPr>
          <a:xfrm>
            <a:off x="1692325" y="2879025"/>
            <a:ext cx="25806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снижение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рН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latin typeface="Century Gothic"/>
                <a:ea typeface="Century Gothic"/>
                <a:cs typeface="Century Gothic"/>
                <a:sym typeface="Century Gothic"/>
              </a:rPr>
              <a:t>соматостатин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ПгЕ</a:t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33"/>
          <p:cNvSpPr txBox="1"/>
          <p:nvPr>
            <p:ph type="ctrTitle"/>
          </p:nvPr>
        </p:nvSpPr>
        <p:spPr>
          <a:xfrm>
            <a:off x="4016700" y="3783900"/>
            <a:ext cx="51273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9999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>
                <a:solidFill>
                  <a:srgbClr val="60D4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выделяется </a:t>
            </a:r>
            <a:r>
              <a:rPr b="1" lang="ru" sz="2400">
                <a:solidFill>
                  <a:srgbClr val="60D4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D-клетками</a:t>
            </a:r>
            <a:endParaRPr b="1" sz="2400">
              <a:solidFill>
                <a:srgbClr val="60D4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89999" lvl="0" marL="179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60D4A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стимулирует sst2 рецепторы</a:t>
            </a:r>
            <a:endParaRPr b="1" sz="2400">
              <a:solidFill>
                <a:srgbClr val="60D4A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14"/>
          <p:cNvSpPr/>
          <p:nvPr/>
        </p:nvSpPr>
        <p:spPr>
          <a:xfrm>
            <a:off x="2177650" y="-197900"/>
            <a:ext cx="1249500" cy="60984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7" name="Google Shape;1247;p114"/>
          <p:cNvPicPr preferRelativeResize="0"/>
          <p:nvPr/>
        </p:nvPicPr>
        <p:blipFill rotWithShape="1">
          <a:blip r:embed="rId3">
            <a:alphaModFix/>
          </a:blip>
          <a:srcRect b="52623" l="0" r="72582" t="31023"/>
          <a:stretch/>
        </p:blipFill>
        <p:spPr>
          <a:xfrm>
            <a:off x="53182" y="1812500"/>
            <a:ext cx="2407319" cy="13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14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14"/>
          <p:cNvSpPr/>
          <p:nvPr/>
        </p:nvSpPr>
        <p:spPr>
          <a:xfrm>
            <a:off x="3619250" y="9944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14"/>
          <p:cNvSpPr/>
          <p:nvPr/>
        </p:nvSpPr>
        <p:spPr>
          <a:xfrm>
            <a:off x="3619250" y="1143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14"/>
          <p:cNvSpPr/>
          <p:nvPr/>
        </p:nvSpPr>
        <p:spPr>
          <a:xfrm>
            <a:off x="3619250" y="18745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14"/>
          <p:cNvSpPr/>
          <p:nvPr/>
        </p:nvSpPr>
        <p:spPr>
          <a:xfrm>
            <a:off x="3619250" y="275460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14"/>
          <p:cNvSpPr/>
          <p:nvPr/>
        </p:nvSpPr>
        <p:spPr>
          <a:xfrm>
            <a:off x="3619250" y="3665875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14"/>
          <p:cNvSpPr/>
          <p:nvPr/>
        </p:nvSpPr>
        <p:spPr>
          <a:xfrm>
            <a:off x="3619250" y="4577150"/>
            <a:ext cx="852300" cy="81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14"/>
          <p:cNvSpPr/>
          <p:nvPr/>
        </p:nvSpPr>
        <p:spPr>
          <a:xfrm>
            <a:off x="5476425" y="3423920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114"/>
          <p:cNvSpPr/>
          <p:nvPr/>
        </p:nvSpPr>
        <p:spPr>
          <a:xfrm>
            <a:off x="5763340" y="2717170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114"/>
          <p:cNvSpPr/>
          <p:nvPr/>
        </p:nvSpPr>
        <p:spPr>
          <a:xfrm>
            <a:off x="5476425" y="1852245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14"/>
          <p:cNvSpPr/>
          <p:nvPr/>
        </p:nvSpPr>
        <p:spPr>
          <a:xfrm>
            <a:off x="5763340" y="1130320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14"/>
          <p:cNvSpPr/>
          <p:nvPr/>
        </p:nvSpPr>
        <p:spPr>
          <a:xfrm>
            <a:off x="5489205" y="250220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14"/>
          <p:cNvSpPr/>
          <p:nvPr/>
        </p:nvSpPr>
        <p:spPr>
          <a:xfrm>
            <a:off x="5763340" y="-456530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14"/>
          <p:cNvSpPr txBox="1"/>
          <p:nvPr>
            <p:ph idx="4294967295" type="ctrTitle"/>
          </p:nvPr>
        </p:nvSpPr>
        <p:spPr>
          <a:xfrm>
            <a:off x="4993075" y="2396100"/>
            <a:ext cx="351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6FA8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нормальная моторика</a:t>
            </a:r>
            <a:endParaRPr b="0" i="0" sz="2400" u="none" cap="none" strike="noStrike">
              <a:solidFill>
                <a:srgbClr val="6FA8D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262" name="Google Shape;1262;p114"/>
          <p:cNvGrpSpPr/>
          <p:nvPr/>
        </p:nvGrpSpPr>
        <p:grpSpPr>
          <a:xfrm rot="5400000">
            <a:off x="6413949" y="1321934"/>
            <a:ext cx="582802" cy="1236087"/>
            <a:chOff x="6542140" y="1187801"/>
            <a:chExt cx="613360" cy="1236087"/>
          </a:xfrm>
        </p:grpSpPr>
        <p:sp>
          <p:nvSpPr>
            <p:cNvPr id="1263" name="Google Shape;1263;p114"/>
            <p:cNvSpPr/>
            <p:nvPr/>
          </p:nvSpPr>
          <p:spPr>
            <a:xfrm>
              <a:off x="6807740" y="1187801"/>
              <a:ext cx="45719" cy="1199108"/>
            </a:xfrm>
            <a:prstGeom prst="rect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14"/>
            <p:cNvSpPr/>
            <p:nvPr/>
          </p:nvSpPr>
          <p:spPr>
            <a:xfrm flipH="1" rot="2612910">
              <a:off x="6674940" y="1932389"/>
              <a:ext cx="45719" cy="403766"/>
            </a:xfrm>
            <a:prstGeom prst="rect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14"/>
            <p:cNvSpPr/>
            <p:nvPr/>
          </p:nvSpPr>
          <p:spPr>
            <a:xfrm flipH="1" rot="8640000">
              <a:off x="6958761" y="1932222"/>
              <a:ext cx="45719" cy="528718"/>
            </a:xfrm>
            <a:prstGeom prst="rect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6" name="Google Shape;1266;p114"/>
          <p:cNvSpPr/>
          <p:nvPr/>
        </p:nvSpPr>
        <p:spPr>
          <a:xfrm>
            <a:off x="6995501" y="932400"/>
            <a:ext cx="728406" cy="99413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114"/>
          <p:cNvSpPr/>
          <p:nvPr/>
        </p:nvSpPr>
        <p:spPr>
          <a:xfrm>
            <a:off x="6520825" y="1099094"/>
            <a:ext cx="1015355" cy="7929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14"/>
          <p:cNvSpPr/>
          <p:nvPr/>
        </p:nvSpPr>
        <p:spPr>
          <a:xfrm>
            <a:off x="8286751" y="1453148"/>
            <a:ext cx="331469" cy="31006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114"/>
          <p:cNvSpPr/>
          <p:nvPr/>
        </p:nvSpPr>
        <p:spPr>
          <a:xfrm>
            <a:off x="6807740" y="874074"/>
            <a:ext cx="1015355" cy="23167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114"/>
          <p:cNvSpPr txBox="1"/>
          <p:nvPr/>
        </p:nvSpPr>
        <p:spPr>
          <a:xfrm>
            <a:off x="6723839" y="471764"/>
            <a:ext cx="2319498" cy="5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3600" u="none" cap="none" strike="noStrike">
                <a:solidFill>
                  <a:srgbClr val="B45F0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вагус(X)</a:t>
            </a:r>
            <a:endParaRPr b="0" i="0" sz="3600" u="none" cap="none" strike="noStrike">
              <a:solidFill>
                <a:srgbClr val="B45F0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2"/>
        </a:soli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500" y="0"/>
            <a:ext cx="7657626" cy="574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15"/>
          <p:cNvSpPr txBox="1"/>
          <p:nvPr/>
        </p:nvSpPr>
        <p:spPr>
          <a:xfrm>
            <a:off x="133795" y="2404780"/>
            <a:ext cx="35199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нервы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Латарже</a:t>
            </a:r>
            <a:endParaRPr b="0" i="0" sz="32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16"/>
          <p:cNvSpPr/>
          <p:nvPr/>
        </p:nvSpPr>
        <p:spPr>
          <a:xfrm>
            <a:off x="1758930" y="-2238609"/>
            <a:ext cx="1249500" cy="5582700"/>
          </a:xfrm>
          <a:prstGeom prst="rect">
            <a:avLst/>
          </a:prstGeom>
          <a:solidFill>
            <a:srgbClr val="C7EBF3"/>
          </a:solidFill>
          <a:ln cap="flat" cmpd="sng" w="9525">
            <a:solidFill>
              <a:srgbClr val="C7EB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16"/>
          <p:cNvSpPr/>
          <p:nvPr/>
        </p:nvSpPr>
        <p:spPr>
          <a:xfrm>
            <a:off x="3639570" y="-1867678"/>
            <a:ext cx="852300" cy="74891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116"/>
          <p:cNvSpPr/>
          <p:nvPr/>
        </p:nvSpPr>
        <p:spPr>
          <a:xfrm>
            <a:off x="3639570" y="-987578"/>
            <a:ext cx="852300" cy="74891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116"/>
          <p:cNvSpPr/>
          <p:nvPr/>
        </p:nvSpPr>
        <p:spPr>
          <a:xfrm>
            <a:off x="3639570" y="-1867678"/>
            <a:ext cx="852300" cy="74891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116"/>
          <p:cNvSpPr/>
          <p:nvPr/>
        </p:nvSpPr>
        <p:spPr>
          <a:xfrm>
            <a:off x="3670050" y="-107478"/>
            <a:ext cx="852300" cy="74891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116"/>
          <p:cNvSpPr/>
          <p:nvPr/>
        </p:nvSpPr>
        <p:spPr>
          <a:xfrm>
            <a:off x="3670050" y="772622"/>
            <a:ext cx="852300" cy="74891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116"/>
          <p:cNvSpPr/>
          <p:nvPr/>
        </p:nvSpPr>
        <p:spPr>
          <a:xfrm>
            <a:off x="3670050" y="1683897"/>
            <a:ext cx="852300" cy="74891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116"/>
          <p:cNvSpPr/>
          <p:nvPr/>
        </p:nvSpPr>
        <p:spPr>
          <a:xfrm>
            <a:off x="3670050" y="2595172"/>
            <a:ext cx="852300" cy="74891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116"/>
          <p:cNvSpPr/>
          <p:nvPr/>
        </p:nvSpPr>
        <p:spPr>
          <a:xfrm>
            <a:off x="5144296" y="-2782219"/>
            <a:ext cx="1249500" cy="6098400"/>
          </a:xfrm>
          <a:prstGeom prst="rect">
            <a:avLst/>
          </a:prstGeom>
          <a:solidFill>
            <a:srgbClr val="F4E4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16"/>
          <p:cNvSpPr/>
          <p:nvPr/>
        </p:nvSpPr>
        <p:spPr>
          <a:xfrm>
            <a:off x="6560563" y="2038446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116"/>
          <p:cNvSpPr/>
          <p:nvPr/>
        </p:nvSpPr>
        <p:spPr>
          <a:xfrm>
            <a:off x="6847478" y="1331696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16"/>
          <p:cNvSpPr/>
          <p:nvPr/>
        </p:nvSpPr>
        <p:spPr>
          <a:xfrm>
            <a:off x="6560563" y="466771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16"/>
          <p:cNvSpPr/>
          <p:nvPr/>
        </p:nvSpPr>
        <p:spPr>
          <a:xfrm>
            <a:off x="6847478" y="-255154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116"/>
          <p:cNvSpPr/>
          <p:nvPr/>
        </p:nvSpPr>
        <p:spPr>
          <a:xfrm>
            <a:off x="6573343" y="-1135254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16"/>
          <p:cNvSpPr/>
          <p:nvPr/>
        </p:nvSpPr>
        <p:spPr>
          <a:xfrm>
            <a:off x="6847478" y="-1842004"/>
            <a:ext cx="274135" cy="1562280"/>
          </a:xfrm>
          <a:prstGeom prst="rect">
            <a:avLst/>
          </a:prstGeom>
          <a:solidFill>
            <a:srgbClr val="FFC1C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16"/>
          <p:cNvSpPr txBox="1"/>
          <p:nvPr/>
        </p:nvSpPr>
        <p:spPr>
          <a:xfrm>
            <a:off x="2110634" y="4488831"/>
            <a:ext cx="6488203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36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защитный барьер</a:t>
            </a:r>
            <a:endParaRPr b="0" i="0" sz="3600" u="none" cap="none" strike="noStrik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7" name="Google Shape;1297;p116"/>
          <p:cNvSpPr/>
          <p:nvPr/>
        </p:nvSpPr>
        <p:spPr>
          <a:xfrm>
            <a:off x="1514767" y="3699158"/>
            <a:ext cx="1524000" cy="5334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16"/>
          <p:cNvSpPr/>
          <p:nvPr/>
        </p:nvSpPr>
        <p:spPr>
          <a:xfrm>
            <a:off x="3334199" y="3688516"/>
            <a:ext cx="1524000" cy="5334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16"/>
          <p:cNvSpPr/>
          <p:nvPr/>
        </p:nvSpPr>
        <p:spPr>
          <a:xfrm>
            <a:off x="5089728" y="3696137"/>
            <a:ext cx="1971916" cy="45719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16"/>
          <p:cNvSpPr txBox="1"/>
          <p:nvPr/>
        </p:nvSpPr>
        <p:spPr>
          <a:xfrm>
            <a:off x="1313594" y="3844198"/>
            <a:ext cx="1926345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1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пре-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1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эпителиальный</a:t>
            </a:r>
            <a:endParaRPr b="0" i="0" sz="1800" u="none" cap="none" strike="noStrik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1" name="Google Shape;1301;p116"/>
          <p:cNvSpPr txBox="1"/>
          <p:nvPr/>
        </p:nvSpPr>
        <p:spPr>
          <a:xfrm>
            <a:off x="3133027" y="3788227"/>
            <a:ext cx="1926345" cy="415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1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эпителиальный</a:t>
            </a:r>
            <a:endParaRPr b="0" i="0" sz="1800" u="none" cap="none" strike="noStrik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2" name="Google Shape;1302;p116"/>
          <p:cNvSpPr txBox="1"/>
          <p:nvPr/>
        </p:nvSpPr>
        <p:spPr>
          <a:xfrm>
            <a:off x="5082848" y="3844198"/>
            <a:ext cx="1926345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1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пост-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18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эпителиальный</a:t>
            </a:r>
            <a:endParaRPr b="0" i="0" sz="1800" u="none" cap="none" strike="noStrike">
              <a:solidFill>
                <a:srgbClr val="BFBFB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17"/>
          <p:cNvSpPr/>
          <p:nvPr/>
        </p:nvSpPr>
        <p:spPr>
          <a:xfrm>
            <a:off x="3910247" y="4134130"/>
            <a:ext cx="1612133" cy="852456"/>
          </a:xfrm>
          <a:prstGeom prst="triangle">
            <a:avLst>
              <a:gd fmla="val 50000" name="adj"/>
            </a:avLst>
          </a:prstGeom>
          <a:solidFill>
            <a:srgbClr val="BFBFB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17"/>
          <p:cNvSpPr/>
          <p:nvPr/>
        </p:nvSpPr>
        <p:spPr>
          <a:xfrm rot="-298276">
            <a:off x="1297473" y="4033212"/>
            <a:ext cx="6837680" cy="45719"/>
          </a:xfrm>
          <a:prstGeom prst="rect">
            <a:avLst/>
          </a:prstGeom>
          <a:solidFill>
            <a:srgbClr val="BFBFB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117"/>
          <p:cNvSpPr txBox="1"/>
          <p:nvPr/>
        </p:nvSpPr>
        <p:spPr>
          <a:xfrm>
            <a:off x="251361" y="648929"/>
            <a:ext cx="3658800" cy="3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слизь, НСО</a:t>
            </a:r>
            <a:r>
              <a:rPr b="0" baseline="-25000" i="0" lang="ru" sz="2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b="0" baseline="30000" i="0" lang="ru" sz="2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r>
              <a:rPr b="0" i="0" lang="ru" sz="2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endParaRPr b="0" i="0" sz="28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TFF</a:t>
            </a:r>
            <a:endParaRPr b="0" i="0" sz="28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ПгЕ</a:t>
            </a:r>
            <a:endParaRPr b="0" i="0" sz="28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факторы роста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деление клеток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37DB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микроциркуляция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моторика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800" u="none" cap="none" strike="noStrike">
                <a:solidFill>
                  <a:srgbClr val="37DB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иннервация</a:t>
            </a:r>
            <a:endParaRPr/>
          </a:p>
        </p:txBody>
      </p:sp>
      <p:sp>
        <p:nvSpPr>
          <p:cNvPr id="1310" name="Google Shape;1310;p117"/>
          <p:cNvSpPr txBox="1"/>
          <p:nvPr/>
        </p:nvSpPr>
        <p:spPr>
          <a:xfrm>
            <a:off x="4430406" y="173620"/>
            <a:ext cx="4415546" cy="364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0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избыток кислоты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0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мало ПгЕ 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0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(НПВП, кортизол)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0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угнетение деления 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0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(радиация, цитостатики)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0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вазоконстрикция 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0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(САС, курение)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0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повреждение вагуса</a:t>
            </a:r>
            <a:endParaRPr b="0" i="0" sz="20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ru" sz="20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(ваготомия, СД)</a:t>
            </a:r>
            <a:endParaRPr b="0" i="0" sz="2000" u="none" cap="none" strike="noStrike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18"/>
          <p:cNvSpPr txBox="1"/>
          <p:nvPr>
            <p:ph type="ctrTitle"/>
          </p:nvPr>
        </p:nvSpPr>
        <p:spPr>
          <a:xfrm>
            <a:off x="104172" y="2558005"/>
            <a:ext cx="8187515" cy="1875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4280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 главнейший агрессивный фактор:</a:t>
            </a:r>
            <a:br>
              <a:rPr lang="ru" sz="4280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ru" sz="4280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ru" sz="13800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H. pylori</a:t>
            </a:r>
            <a:endParaRPr sz="13800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6" name="Google Shape;1316;p118"/>
          <p:cNvSpPr txBox="1"/>
          <p:nvPr/>
        </p:nvSpPr>
        <p:spPr>
          <a:xfrm>
            <a:off x="269256" y="4585986"/>
            <a:ext cx="8789400" cy="5575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0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 еще </a:t>
            </a:r>
            <a:r>
              <a:rPr b="0" i="1" lang="ru" sz="20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H. heilmannii, H. felis </a:t>
            </a:r>
            <a:r>
              <a:rPr b="0" i="0" lang="ru" sz="2000" u="none" cap="none" strike="noStrik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др. </a:t>
            </a:r>
            <a:endParaRPr b="0" i="0" sz="2000" u="none" cap="none" strike="noStrike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19"/>
          <p:cNvSpPr txBox="1"/>
          <p:nvPr>
            <p:ph type="ctrTitle"/>
          </p:nvPr>
        </p:nvSpPr>
        <p:spPr>
          <a:xfrm>
            <a:off x="0" y="281806"/>
            <a:ext cx="9144000" cy="5903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200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ФАКТОРЫ ПАТОГЕННОСТИ ХЕЛИКОБАКТЕРА</a:t>
            </a:r>
            <a:endParaRPr sz="3200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2" name="Google Shape;1322;p119"/>
          <p:cNvSpPr txBox="1"/>
          <p:nvPr/>
        </p:nvSpPr>
        <p:spPr>
          <a:xfrm>
            <a:off x="208344" y="1205696"/>
            <a:ext cx="8449519" cy="5903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3" name="Google Shape;1323;p119"/>
          <p:cNvSpPr txBox="1"/>
          <p:nvPr/>
        </p:nvSpPr>
        <p:spPr>
          <a:xfrm>
            <a:off x="677350" y="825502"/>
            <a:ext cx="9209100" cy="40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жгутики - флагеллин (flaA, B)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уреаза (</a:t>
            </a:r>
            <a:r>
              <a:rPr lang="ru" sz="24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Ure A, B</a:t>
            </a:r>
            <a:r>
              <a:rPr b="0" i="0" lang="ru" sz="2400" u="none" cap="none" strike="noStrike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b="0" i="0" sz="2400" u="none" cap="none" strike="noStrike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вакуолизирующий токсин (VacA)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цитотоксин-ассоциированный антиген А (CagA)</a:t>
            </a:r>
            <a:endParaRPr b="0" i="0" sz="2400" u="none" cap="none" strike="noStrike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400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система секреции типа IV (T4SS) </a:t>
            </a:r>
            <a:endParaRPr sz="2400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0C0C0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и др.</a:t>
            </a:r>
            <a:endParaRPr b="0" i="0" sz="2400" u="none" cap="none" strike="noStrike">
              <a:solidFill>
                <a:srgbClr val="0C0C0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08371"/>
            <a:ext cx="9144000" cy="6439484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20"/>
          <p:cNvSpPr txBox="1"/>
          <p:nvPr/>
        </p:nvSpPr>
        <p:spPr>
          <a:xfrm>
            <a:off x="6363526" y="2393775"/>
            <a:ext cx="24630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0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«щелочное </a:t>
            </a:r>
            <a:endParaRPr sz="16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3000" u="none" cap="none" strike="noStrike">
                <a:solidFill>
                  <a:srgbClr val="FF808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облачко»</a:t>
            </a:r>
            <a:endParaRPr b="0" i="0" sz="3000" u="none" cap="none" strike="noStrike">
              <a:solidFill>
                <a:srgbClr val="FF808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0" name="Google Shape;1330;p120"/>
          <p:cNvSpPr/>
          <p:nvPr/>
        </p:nvSpPr>
        <p:spPr>
          <a:xfrm>
            <a:off x="2667000" y="1562650"/>
            <a:ext cx="1012800" cy="1075800"/>
          </a:xfrm>
          <a:prstGeom prst="rect">
            <a:avLst/>
          </a:prstGeom>
          <a:solidFill>
            <a:srgbClr val="F3F7F6"/>
          </a:solidFill>
          <a:ln cap="flat" cmpd="sng" w="9525">
            <a:solidFill>
              <a:srgbClr val="F3F7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120"/>
          <p:cNvSpPr/>
          <p:nvPr/>
        </p:nvSpPr>
        <p:spPr>
          <a:xfrm>
            <a:off x="4543750" y="1529800"/>
            <a:ext cx="2123700" cy="1075800"/>
          </a:xfrm>
          <a:prstGeom prst="rect">
            <a:avLst/>
          </a:prstGeom>
          <a:solidFill>
            <a:srgbClr val="F3F7F6"/>
          </a:solidFill>
          <a:ln cap="flat" cmpd="sng" w="9525">
            <a:solidFill>
              <a:srgbClr val="F3F7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120"/>
          <p:cNvSpPr/>
          <p:nvPr/>
        </p:nvSpPr>
        <p:spPr>
          <a:xfrm>
            <a:off x="5262725" y="2118500"/>
            <a:ext cx="2123700" cy="705300"/>
          </a:xfrm>
          <a:prstGeom prst="rect">
            <a:avLst/>
          </a:prstGeom>
          <a:solidFill>
            <a:srgbClr val="F3F7F6"/>
          </a:solidFill>
          <a:ln cap="flat" cmpd="sng" w="9525">
            <a:solidFill>
              <a:srgbClr val="F3F7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120"/>
          <p:cNvSpPr txBox="1"/>
          <p:nvPr/>
        </p:nvSpPr>
        <p:spPr>
          <a:xfrm>
            <a:off x="1966351" y="922375"/>
            <a:ext cx="24630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мочевина</a:t>
            </a:r>
            <a:endParaRPr b="0" i="0" sz="28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4" name="Google Shape;1334;p120"/>
          <p:cNvSpPr txBox="1"/>
          <p:nvPr/>
        </p:nvSpPr>
        <p:spPr>
          <a:xfrm>
            <a:off x="4429351" y="1179675"/>
            <a:ext cx="2463000" cy="16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7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NH</a:t>
            </a:r>
            <a:r>
              <a:rPr baseline="-25000" lang="ru" sz="7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baseline="-25000" i="0" sz="72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rea Breath Tests - Kibion" id="1339" name="Google Shape;1339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6564" y="790310"/>
            <a:ext cx="6276173" cy="396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0791" y="389719"/>
            <a:ext cx="1483188" cy="21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21"/>
          <p:cNvSpPr txBox="1"/>
          <p:nvPr/>
        </p:nvSpPr>
        <p:spPr>
          <a:xfrm>
            <a:off x="6564260" y="2182163"/>
            <a:ext cx="22920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уреазный дыхательный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4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тест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6858"/>
            <a:ext cx="9144000" cy="3798011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22"/>
          <p:cNvSpPr txBox="1"/>
          <p:nvPr/>
        </p:nvSpPr>
        <p:spPr>
          <a:xfrm>
            <a:off x="48050" y="94975"/>
            <a:ext cx="4089900" cy="70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Инвазивные тесты 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8" name="Google Shape;1348;p122"/>
          <p:cNvSpPr txBox="1"/>
          <p:nvPr/>
        </p:nvSpPr>
        <p:spPr>
          <a:xfrm>
            <a:off x="5115350" y="94975"/>
            <a:ext cx="4089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Неи</a:t>
            </a:r>
            <a:r>
              <a:rPr lang="ru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нвазивные тесты </a:t>
            </a:r>
            <a:endParaRPr b="0" i="0" sz="24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9" name="Google Shape;1349;p122"/>
          <p:cNvSpPr/>
          <p:nvPr/>
        </p:nvSpPr>
        <p:spPr>
          <a:xfrm>
            <a:off x="1748300" y="1109200"/>
            <a:ext cx="923100" cy="15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122"/>
          <p:cNvSpPr/>
          <p:nvPr/>
        </p:nvSpPr>
        <p:spPr>
          <a:xfrm>
            <a:off x="7391125" y="1109200"/>
            <a:ext cx="1207800" cy="15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22"/>
          <p:cNvSpPr txBox="1"/>
          <p:nvPr/>
        </p:nvSpPr>
        <p:spPr>
          <a:xfrm>
            <a:off x="7005800" y="1268500"/>
            <a:ext cx="1554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дыхательный</a:t>
            </a:r>
            <a:endParaRPr b="0" i="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2" name="Google Shape;1352;p122"/>
          <p:cNvSpPr txBox="1"/>
          <p:nvPr/>
        </p:nvSpPr>
        <p:spPr>
          <a:xfrm>
            <a:off x="6157275" y="3186475"/>
            <a:ext cx="3582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ФАТ </a:t>
            </a:r>
            <a:endParaRPr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(фекальный антигенный </a:t>
            </a:r>
            <a:endParaRPr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тест)</a:t>
            </a:r>
            <a:endParaRPr b="0" i="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3" name="Google Shape;1353;p122"/>
          <p:cNvSpPr txBox="1"/>
          <p:nvPr/>
        </p:nvSpPr>
        <p:spPr>
          <a:xfrm>
            <a:off x="505550" y="798475"/>
            <a:ext cx="3408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эндоскопия с биопсией</a:t>
            </a:r>
            <a:endParaRPr b="0" i="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st-Bacterial Interactions in Helicobacter pylori Infection - ScienceDirect" id="1358" name="Google Shape;1358;p123"/>
          <p:cNvPicPr preferRelativeResize="0"/>
          <p:nvPr/>
        </p:nvPicPr>
        <p:blipFill rotWithShape="1">
          <a:blip r:embed="rId3">
            <a:alphaModFix/>
          </a:blip>
          <a:srcRect b="0" l="735" r="1205" t="4924"/>
          <a:stretch/>
        </p:blipFill>
        <p:spPr>
          <a:xfrm>
            <a:off x="0" y="0"/>
            <a:ext cx="44704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23"/>
          <p:cNvSpPr txBox="1"/>
          <p:nvPr/>
        </p:nvSpPr>
        <p:spPr>
          <a:xfrm>
            <a:off x="4919950" y="114004"/>
            <a:ext cx="36765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хеликобактер</a:t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0" i="0" lang="ru" sz="23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мигр</a:t>
            </a:r>
            <a:r>
              <a:rPr lang="ru" sz="23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ирует при помощи жгутиков</a:t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sz="23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t/>
            </a:r>
            <a:endParaRPr b="0" i="0" sz="2300" u="none" cap="none" strike="noStrik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0" name="Google Shape;1360;p123"/>
          <p:cNvSpPr/>
          <p:nvPr/>
        </p:nvSpPr>
        <p:spPr>
          <a:xfrm rot="-971653">
            <a:off x="4387130" y="888944"/>
            <a:ext cx="531384" cy="491412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D7C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